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5" r:id="rId3"/>
    <p:sldId id="283" r:id="rId4"/>
    <p:sldId id="263" r:id="rId5"/>
    <p:sldId id="287" r:id="rId6"/>
    <p:sldId id="270" r:id="rId7"/>
    <p:sldId id="271" r:id="rId8"/>
    <p:sldId id="260" r:id="rId9"/>
    <p:sldId id="282" r:id="rId10"/>
    <p:sldId id="281" r:id="rId11"/>
    <p:sldId id="259" r:id="rId12"/>
    <p:sldId id="279" r:id="rId13"/>
    <p:sldId id="292" r:id="rId14"/>
    <p:sldId id="293" r:id="rId15"/>
    <p:sldId id="274" r:id="rId16"/>
    <p:sldId id="286" r:id="rId17"/>
    <p:sldId id="289" r:id="rId18"/>
    <p:sldId id="275" r:id="rId19"/>
    <p:sldId id="266" r:id="rId20"/>
    <p:sldId id="288" r:id="rId21"/>
    <p:sldId id="258" r:id="rId22"/>
    <p:sldId id="261" r:id="rId23"/>
    <p:sldId id="264" r:id="rId24"/>
    <p:sldId id="290" r:id="rId25"/>
    <p:sldId id="291" r:id="rId26"/>
    <p:sldId id="276"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5"/>
    <p:restoredTop sz="87019" autoAdjust="0"/>
  </p:normalViewPr>
  <p:slideViewPr>
    <p:cSldViewPr snapToGrid="0" snapToObjects="1">
      <p:cViewPr varScale="1">
        <p:scale>
          <a:sx n="93" d="100"/>
          <a:sy n="93" d="100"/>
        </p:scale>
        <p:origin x="10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each</a:t>
            </a:r>
            <a:r>
              <a:rPr lang="zh-CN" altLang="en-US" dirty="0"/>
              <a:t> </a:t>
            </a:r>
            <a:r>
              <a:rPr lang="en-US" altLang="zh-CN" dirty="0"/>
              <a:t>cell,</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kth</a:t>
            </a:r>
            <a:r>
              <a:rPr lang="zh-CN" altLang="en-US" dirty="0"/>
              <a:t> </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method</a:t>
            </a:r>
            <a:r>
              <a:rPr lang="zh-CN" altLang="en-US" sz="1200" dirty="0"/>
              <a:t> </a:t>
            </a:r>
            <a:r>
              <a:rPr lang="en-US" altLang="zh-CN" sz="1200" dirty="0"/>
              <a:t>can</a:t>
            </a:r>
            <a:r>
              <a:rPr lang="zh-CN" altLang="en-US" sz="1200" dirty="0"/>
              <a:t> </a:t>
            </a:r>
            <a:r>
              <a:rPr lang="en-US" altLang="zh-CN" sz="1200" dirty="0"/>
              <a:t>keep</a:t>
            </a:r>
            <a:r>
              <a:rPr lang="zh-CN" altLang="en-US" sz="1200" dirty="0"/>
              <a:t> </a:t>
            </a:r>
            <a:r>
              <a:rPr lang="en-US" altLang="zh-CN" sz="1200" dirty="0"/>
              <a:t>rare</a:t>
            </a:r>
            <a:r>
              <a:rPr lang="zh-CN" altLang="en-US" sz="1200" dirty="0"/>
              <a:t> </a:t>
            </a:r>
            <a:r>
              <a:rPr lang="en-US" altLang="zh-CN" sz="1200" dirty="0"/>
              <a:t>cell</a:t>
            </a:r>
            <a:r>
              <a:rPr lang="zh-CN" altLang="en-US" sz="1200" dirty="0"/>
              <a:t> </a:t>
            </a:r>
            <a:r>
              <a:rPr lang="en-US" altLang="zh-CN" sz="1200" dirty="0"/>
              <a:t>populations</a:t>
            </a:r>
            <a:r>
              <a:rPr lang="zh-CN" altLang="en-US" sz="1200" dirty="0"/>
              <a:t> </a:t>
            </a:r>
            <a:r>
              <a:rPr lang="en-US" altLang="zh-CN" sz="1200" dirty="0"/>
              <a:t>after</a:t>
            </a:r>
            <a:r>
              <a:rPr lang="zh-CN" altLang="en-US" sz="1200" dirty="0"/>
              <a:t> </a:t>
            </a:r>
            <a:r>
              <a:rPr lang="en-US" altLang="zh-CN" sz="1200" dirty="0"/>
              <a:t>removing</a:t>
            </a:r>
            <a:r>
              <a:rPr lang="zh-CN" altLang="en-US" sz="1200" dirty="0"/>
              <a:t> </a:t>
            </a:r>
            <a:r>
              <a:rPr lang="en-US" altLang="zh-CN" sz="1200" dirty="0"/>
              <a:t>outlier.</a:t>
            </a:r>
            <a:endParaRPr lang="en-US" sz="1200" dirty="0"/>
          </a:p>
          <a:p>
            <a:endParaRPr lang="en-HK" dirty="0"/>
          </a:p>
          <a:p>
            <a:endParaRPr lang="en-HK" dirty="0"/>
          </a:p>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401866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a</a:t>
            </a:r>
            <a:r>
              <a:rPr lang="zh-CN" altLang="en-US" dirty="0"/>
              <a:t> </a:t>
            </a:r>
            <a:r>
              <a:rPr lang="en-US" altLang="zh-CN" dirty="0"/>
              <a:t>test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313350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Find the area of this shadow</a:t>
            </a:r>
          </a:p>
          <a:p>
            <a:r>
              <a:rPr lang="en-HK" sz="1200" b="0" i="0" u="none" strike="noStrike" kern="1200" dirty="0">
                <a:solidFill>
                  <a:schemeClr val="tx1"/>
                </a:solidFill>
                <a:effectLst/>
                <a:latin typeface="+mn-lt"/>
                <a:ea typeface="+mn-ea"/>
                <a:cs typeface="+mn-cs"/>
              </a:rPr>
              <a:t>Integral</a:t>
            </a:r>
          </a:p>
          <a:p>
            <a:endParaRPr lang="en-US" dirty="0"/>
          </a:p>
          <a:p>
            <a:r>
              <a:rPr lang="en-US" dirty="0"/>
              <a:t>No overlap, so you can get the right area</a:t>
            </a:r>
          </a:p>
        </p:txBody>
      </p:sp>
      <p:sp>
        <p:nvSpPr>
          <p:cNvPr id="4" name="灯片编号占位符 3"/>
          <p:cNvSpPr>
            <a:spLocks noGrp="1"/>
          </p:cNvSpPr>
          <p:nvPr>
            <p:ph type="sldNum" sz="quarter" idx="10"/>
          </p:nvPr>
        </p:nvSpPr>
        <p:spPr/>
        <p:txBody>
          <a:bodyPr/>
          <a:lstStyle/>
          <a:p>
            <a:fld id="{48038767-2FED-7F4E-B996-0171036142CA}" type="slidenum">
              <a:rPr lang="en-US" smtClean="0"/>
              <a:t>15</a:t>
            </a:fld>
            <a:endParaRPr lang="en-US"/>
          </a:p>
        </p:txBody>
      </p:sp>
    </p:spTree>
    <p:extLst>
      <p:ext uri="{BB962C8B-B14F-4D97-AF65-F5344CB8AC3E}">
        <p14:creationId xmlns:p14="http://schemas.microsoft.com/office/powerpoint/2010/main" val="1169374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itə,reitivli</a:t>
            </a:r>
            <a:r>
              <a:rPr lang="en-HK"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16</a:t>
            </a:fld>
            <a:endParaRPr lang="en-US"/>
          </a:p>
        </p:txBody>
      </p:sp>
    </p:spTree>
    <p:extLst>
      <p:ext uri="{BB962C8B-B14F-4D97-AF65-F5344CB8AC3E}">
        <p14:creationId xmlns:p14="http://schemas.microsoft.com/office/powerpoint/2010/main" val="291564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a:t>
            </a:r>
            <a:r>
              <a:rPr lang="zh-CN" altLang="en-US" dirty="0"/>
              <a:t> </a:t>
            </a:r>
            <a:r>
              <a:rPr lang="en-US" altLang="zh-CN" dirty="0"/>
              <a:t>tool</a:t>
            </a:r>
            <a:r>
              <a:rPr lang="zh-CN" altLang="en-US" dirty="0"/>
              <a:t> </a:t>
            </a:r>
            <a:r>
              <a:rPr lang="en-US" altLang="zh-CN" dirty="0"/>
              <a:t>can</a:t>
            </a:r>
            <a:r>
              <a:rPr lang="zh-CN" altLang="en-US" dirty="0"/>
              <a:t> </a:t>
            </a:r>
            <a:r>
              <a:rPr lang="en-US" altLang="zh-CN" dirty="0"/>
              <a:t>identify</a:t>
            </a:r>
            <a:r>
              <a:rPr lang="zh-CN" altLang="en-US" dirty="0"/>
              <a:t> </a:t>
            </a:r>
            <a:r>
              <a:rPr lang="en-US" altLang="zh-CN" dirty="0"/>
              <a:t>five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a:t>
            </a:r>
          </a:p>
          <a:p>
            <a:r>
              <a:rPr lang="en-US" altLang="zh-CN" dirty="0"/>
              <a:t>For</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r>
              <a:rPr lang="zh-CN" altLang="en-US" dirty="0"/>
              <a:t> </a:t>
            </a:r>
            <a:r>
              <a:rPr lang="en-US" altLang="zh-CN" dirty="0"/>
              <a:t>and</a:t>
            </a:r>
            <a:r>
              <a:rPr lang="zh-CN" altLang="en-US" dirty="0"/>
              <a:t> </a:t>
            </a:r>
            <a:r>
              <a:rPr lang="en-US" altLang="zh-CN" dirty="0"/>
              <a:t>each</a:t>
            </a:r>
            <a:r>
              <a:rPr lang="zh-CN" altLang="en-US" dirty="0"/>
              <a:t> </a:t>
            </a:r>
            <a:r>
              <a:rPr lang="en-US" altLang="zh-CN" dirty="0"/>
              <a:t>cells,</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mean</a:t>
            </a:r>
            <a:r>
              <a:rPr lang="zh-CN" altLang="en-US" dirty="0"/>
              <a:t> </a:t>
            </a:r>
            <a:r>
              <a:rPr lang="en-US" altLang="zh-CN" dirty="0"/>
              <a:t>expression</a:t>
            </a:r>
            <a:r>
              <a:rPr lang="zh-CN" altLang="en-US" dirty="0"/>
              <a:t> </a:t>
            </a:r>
            <a:r>
              <a:rPr lang="en-US" altLang="zh-CN" dirty="0"/>
              <a:t>of</a:t>
            </a:r>
            <a:r>
              <a:rPr lang="zh-CN" altLang="en-US" dirty="0"/>
              <a:t> </a:t>
            </a:r>
            <a:r>
              <a:rPr lang="en-US" altLang="zh-CN" dirty="0"/>
              <a:t>the</a:t>
            </a:r>
            <a:r>
              <a:rPr lang="zh-CN" altLang="en-US" dirty="0"/>
              <a:t> </a:t>
            </a:r>
            <a:r>
              <a:rPr lang="en-US" altLang="zh-CN" dirty="0"/>
              <a:t>genes,</a:t>
            </a:r>
            <a:r>
              <a:rPr lang="zh-CN" altLang="en-US" dirty="0"/>
              <a:t> </a:t>
            </a:r>
            <a:r>
              <a:rPr lang="en-US" altLang="zh-CN" dirty="0"/>
              <a:t>using</a:t>
            </a:r>
            <a:r>
              <a:rPr lang="zh-CN" altLang="en-US" dirty="0"/>
              <a:t> </a:t>
            </a:r>
            <a:r>
              <a:rPr lang="en-US" altLang="zh-CN" dirty="0"/>
              <a:t>some</a:t>
            </a:r>
            <a:r>
              <a:rPr lang="zh-CN" altLang="en-US" dirty="0"/>
              <a:t> </a:t>
            </a:r>
            <a:r>
              <a:rPr lang="en-US" altLang="zh-CN" dirty="0"/>
              <a:t>statistical</a:t>
            </a:r>
            <a:r>
              <a:rPr lang="zh-CN" altLang="en-US" dirty="0"/>
              <a:t> </a:t>
            </a:r>
            <a:r>
              <a:rPr lang="en-US" altLang="zh-CN" dirty="0"/>
              <a:t>method,</a:t>
            </a:r>
            <a:r>
              <a:rPr lang="zh-CN" altLang="en-US" dirty="0"/>
              <a:t> </a:t>
            </a:r>
            <a:r>
              <a:rPr lang="en-US" altLang="zh-CN" dirty="0"/>
              <a:t>the</a:t>
            </a:r>
            <a:r>
              <a:rPr lang="zh-CN" altLang="en-US" dirty="0"/>
              <a:t> </a:t>
            </a:r>
            <a:r>
              <a:rPr lang="en-US" altLang="zh-CN" dirty="0"/>
              <a:t>breakpoint</a:t>
            </a:r>
            <a:r>
              <a:rPr lang="zh-CN" altLang="en-US" dirty="0"/>
              <a:t> </a:t>
            </a:r>
            <a:r>
              <a:rPr lang="en-US" altLang="zh-CN" dirty="0"/>
              <a:t>here</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endParaRPr lang="en-US" altLang="zh-CN" dirty="0"/>
          </a:p>
          <a:p>
            <a:endParaRPr lang="en-US" altLang="zh-CN" dirty="0"/>
          </a:p>
          <a:p>
            <a:r>
              <a:rPr lang="en-US" altLang="zh-CN" dirty="0"/>
              <a:t>Subtypes</a:t>
            </a:r>
            <a:r>
              <a:rPr lang="zh-CN" altLang="en-US" dirty="0"/>
              <a:t> </a:t>
            </a:r>
            <a:r>
              <a:rPr lang="en-US" altLang="zh-CN" dirty="0"/>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18</a:t>
            </a:fld>
            <a:endParaRPr lang="en-US"/>
          </a:p>
        </p:txBody>
      </p:sp>
    </p:spTree>
    <p:extLst>
      <p:ext uri="{BB962C8B-B14F-4D97-AF65-F5344CB8AC3E}">
        <p14:creationId xmlns:p14="http://schemas.microsoft.com/office/powerpoint/2010/main" val="429110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mainstream platforms</a:t>
            </a:r>
          </a:p>
        </p:txBody>
      </p:sp>
      <p:sp>
        <p:nvSpPr>
          <p:cNvPr id="4" name="Slide Number Placeholder 3"/>
          <p:cNvSpPr>
            <a:spLocks noGrp="1"/>
          </p:cNvSpPr>
          <p:nvPr>
            <p:ph type="sldNum" sz="quarter" idx="10"/>
          </p:nvPr>
        </p:nvSpPr>
        <p:spPr/>
        <p:txBody>
          <a:bodyPr/>
          <a:lstStyle/>
          <a:p>
            <a:fld id="{48038767-2FED-7F4E-B996-0171036142CA}" type="slidenum">
              <a:rPr lang="en-US" smtClean="0"/>
              <a:t>19</a:t>
            </a:fld>
            <a:endParaRPr lang="en-US"/>
          </a:p>
        </p:txBody>
      </p:sp>
    </p:spTree>
    <p:extLst>
      <p:ext uri="{BB962C8B-B14F-4D97-AF65-F5344CB8AC3E}">
        <p14:creationId xmlns:p14="http://schemas.microsoft.com/office/powerpoint/2010/main" val="82484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 [</a:t>
            </a:r>
            <a:r>
              <a:rPr lang="en-HK" sz="1200" b="0" i="0" u="none" strike="noStrike" kern="1200" dirty="0" err="1">
                <a:solidFill>
                  <a:schemeClr val="tx1"/>
                </a:solidFill>
                <a:effectLst/>
                <a:latin typeface="+mn-lt"/>
                <a:ea typeface="+mn-ea"/>
                <a:cs typeface="+mn-cs"/>
              </a:rPr>
              <a:t>haɪə'rɑːkɪk</a:t>
            </a:r>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ə</a:t>
            </a:r>
            <a:r>
              <a:rPr lang="en-HK" sz="1200" b="0" i="0" u="none" strike="noStrike" kern="1200" dirty="0">
                <a:solidFill>
                  <a:schemeClr val="tx1"/>
                </a:solidFill>
                <a:effectLst/>
                <a:latin typeface="+mn-lt"/>
                <a:ea typeface="+mn-ea"/>
                <a:cs typeface="+mn-cs"/>
              </a:rPr>
              <a:t>)l]</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21</a:t>
            </a:fld>
            <a:endParaRPr lang="en-US"/>
          </a:p>
        </p:txBody>
      </p:sp>
    </p:spTree>
    <p:extLst>
      <p:ext uri="{BB962C8B-B14F-4D97-AF65-F5344CB8AC3E}">
        <p14:creationId xmlns:p14="http://schemas.microsoft.com/office/powerpoint/2010/main" val="786309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22</a:t>
            </a:fld>
            <a:endParaRPr lang="en-US"/>
          </a:p>
        </p:txBody>
      </p:sp>
    </p:spTree>
    <p:extLst>
      <p:ext uri="{BB962C8B-B14F-4D97-AF65-F5344CB8AC3E}">
        <p14:creationId xmlns:p14="http://schemas.microsoft.com/office/powerpoint/2010/main" val="415665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Core</a:t>
            </a:r>
            <a:r>
              <a:rPr lang="zh-CN" altLang="en-US" dirty="0"/>
              <a:t> </a:t>
            </a:r>
            <a:r>
              <a:rPr lang="en-US" altLang="zh-CN" dirty="0"/>
              <a:t>markers</a:t>
            </a:r>
            <a:r>
              <a:rPr lang="zh-CN" altLang="en-US" dirty="0"/>
              <a:t> </a:t>
            </a:r>
            <a:r>
              <a:rPr lang="en-US" altLang="zh-CN" dirty="0"/>
              <a:t>(5-10)</a:t>
            </a:r>
            <a:r>
              <a:rPr lang="zh-CN" altLang="en-US" dirty="0"/>
              <a:t> </a:t>
            </a:r>
            <a:r>
              <a:rPr lang="en-US" altLang="zh-CN" dirty="0"/>
              <a:t>are</a:t>
            </a:r>
            <a:r>
              <a:rPr lang="zh-CN" altLang="en-US" dirty="0"/>
              <a:t> </a:t>
            </a:r>
            <a:r>
              <a:rPr lang="en-US" altLang="zh-CN" dirty="0"/>
              <a:t>enough</a:t>
            </a:r>
            <a:r>
              <a:rPr lang="zh-CN" altLang="en-US" dirty="0"/>
              <a:t> </a:t>
            </a:r>
            <a:r>
              <a:rPr lang="en-US" altLang="zh-CN" dirty="0"/>
              <a:t>for</a:t>
            </a:r>
            <a:r>
              <a:rPr lang="zh-CN" altLang="en-US" dirty="0"/>
              <a:t> </a:t>
            </a:r>
            <a:r>
              <a:rPr lang="en-US" altLang="zh-CN" dirty="0"/>
              <a:t>subtype</a:t>
            </a:r>
            <a:r>
              <a:rPr lang="zh-CN" altLang="en-US" dirty="0"/>
              <a:t> </a:t>
            </a:r>
            <a:r>
              <a:rPr lang="en-US" altLang="zh-CN" dirty="0"/>
              <a:t>inference.</a:t>
            </a:r>
          </a:p>
          <a:p>
            <a:endParaRPr lang="en-US" altLang="zh-CN" dirty="0"/>
          </a:p>
          <a:p>
            <a:r>
              <a:rPr lang="en-US" altLang="zh-CN" dirty="0"/>
              <a:t>Full</a:t>
            </a:r>
            <a:r>
              <a:rPr lang="zh-CN" altLang="en-US" dirty="0"/>
              <a:t> </a:t>
            </a:r>
            <a:r>
              <a:rPr lang="en-US" altLang="zh-CN" dirty="0"/>
              <a:t>markers</a:t>
            </a:r>
            <a:r>
              <a:rPr lang="zh-CN" altLang="en-US" dirty="0"/>
              <a:t> </a:t>
            </a:r>
            <a:r>
              <a:rPr lang="en-US" altLang="zh-CN" dirty="0"/>
              <a:t>are</a:t>
            </a:r>
            <a:r>
              <a:rPr lang="zh-CN" altLang="en-US" dirty="0"/>
              <a:t> </a:t>
            </a:r>
            <a:r>
              <a:rPr lang="en-US" altLang="zh-CN" dirty="0"/>
              <a:t>good</a:t>
            </a:r>
            <a:r>
              <a:rPr lang="zh-CN" altLang="en-US" dirty="0"/>
              <a:t> </a:t>
            </a:r>
            <a:r>
              <a:rPr lang="en-US" altLang="zh-CN" dirty="0"/>
              <a:t>for</a:t>
            </a:r>
            <a:r>
              <a:rPr lang="zh-CN" altLang="en-US" dirty="0"/>
              <a:t> </a:t>
            </a:r>
            <a:r>
              <a:rPr lang="en-US" altLang="zh-CN" dirty="0"/>
              <a:t>pathway</a:t>
            </a:r>
            <a:r>
              <a:rPr lang="zh-CN" altLang="en-US" dirty="0"/>
              <a:t> </a:t>
            </a:r>
            <a:r>
              <a:rPr lang="en-US" altLang="zh-CN" dirty="0"/>
              <a:t>analysis.</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24</a:t>
            </a:fld>
            <a:endParaRPr lang="en-US"/>
          </a:p>
        </p:txBody>
      </p:sp>
    </p:spTree>
    <p:extLst>
      <p:ext uri="{BB962C8B-B14F-4D97-AF65-F5344CB8AC3E}">
        <p14:creationId xmlns:p14="http://schemas.microsoft.com/office/powerpoint/2010/main" val="4188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a:t>
            </a:r>
            <a:r>
              <a:rPr lang="zh-CN" altLang="en-US" dirty="0"/>
              <a:t> </a:t>
            </a:r>
            <a:r>
              <a:rPr lang="en-US" altLang="zh-CN" dirty="0" err="1"/>
              <a:t>sc</a:t>
            </a:r>
            <a:r>
              <a:rPr lang="zh-CN" altLang="en-US" dirty="0"/>
              <a:t> </a:t>
            </a:r>
            <a:r>
              <a:rPr lang="en-US" altLang="zh-CN" dirty="0"/>
              <a:t>is</a:t>
            </a:r>
            <a:r>
              <a:rPr lang="zh-CN" altLang="en-US" dirty="0"/>
              <a:t> </a:t>
            </a:r>
            <a:r>
              <a:rPr lang="en-US" altLang="zh-CN" dirty="0"/>
              <a:t>so</a:t>
            </a:r>
            <a:r>
              <a:rPr lang="zh-CN" altLang="en-US" dirty="0"/>
              <a:t> </a:t>
            </a:r>
            <a:r>
              <a:rPr lang="en-US" altLang="zh-CN" dirty="0"/>
              <a:t>important,</a:t>
            </a:r>
            <a:r>
              <a:rPr lang="zh-CN" altLang="en-US" dirty="0"/>
              <a:t> </a:t>
            </a:r>
            <a:r>
              <a:rPr lang="en-US" altLang="zh-CN" dirty="0"/>
              <a:t>because</a:t>
            </a:r>
            <a:r>
              <a:rPr lang="zh-CN" altLang="en-US" dirty="0"/>
              <a:t> </a:t>
            </a:r>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reveal</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of</a:t>
            </a:r>
            <a:r>
              <a:rPr lang="zh-CN" altLang="en-US" dirty="0"/>
              <a:t> </a:t>
            </a:r>
            <a:r>
              <a:rPr lang="en-US" altLang="zh-CN" dirty="0"/>
              <a:t>our</a:t>
            </a:r>
            <a:r>
              <a:rPr lang="zh-CN" altLang="en-US" dirty="0"/>
              <a:t> </a:t>
            </a:r>
            <a:r>
              <a:rPr lang="en-US" altLang="zh-CN" dirty="0"/>
              <a:t>cells</a:t>
            </a:r>
          </a:p>
          <a:p>
            <a:r>
              <a:rPr lang="en-US" altLang="zh-CN" dirty="0"/>
              <a:t>The</a:t>
            </a:r>
            <a:r>
              <a:rPr lang="zh-CN" altLang="en-US" dirty="0"/>
              <a:t> </a:t>
            </a:r>
            <a:r>
              <a:rPr lang="en-US" altLang="zh-CN" dirty="0"/>
              <a:t>changes</a:t>
            </a:r>
            <a:r>
              <a:rPr lang="zh-CN" altLang="en-US" dirty="0"/>
              <a:t> </a:t>
            </a:r>
            <a:r>
              <a:rPr lang="en-US" altLang="zh-CN" dirty="0"/>
              <a:t>of</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study</a:t>
            </a:r>
            <a:r>
              <a:rPr lang="zh-CN" altLang="en-US" dirty="0"/>
              <a:t> </a:t>
            </a:r>
            <a:r>
              <a:rPr lang="en-US" altLang="zh-CN" dirty="0"/>
              <a:t>the</a:t>
            </a:r>
            <a:r>
              <a:rPr lang="zh-CN" altLang="en-US" dirty="0"/>
              <a:t> </a:t>
            </a:r>
            <a:r>
              <a:rPr lang="en-US" altLang="zh-CN" dirty="0"/>
              <a:t>–</a:t>
            </a:r>
          </a:p>
          <a:p>
            <a:r>
              <a:rPr lang="en-US" altLang="zh-CN" dirty="0"/>
              <a:t>People</a:t>
            </a:r>
            <a:r>
              <a:rPr lang="zh-CN" altLang="en-US" dirty="0"/>
              <a:t> </a:t>
            </a:r>
            <a:r>
              <a:rPr lang="en-US" altLang="zh-CN" dirty="0"/>
              <a:t>use</a:t>
            </a:r>
            <a:r>
              <a:rPr lang="zh-CN" altLang="en-US" dirty="0"/>
              <a:t> </a:t>
            </a:r>
            <a:r>
              <a:rPr lang="en-US" altLang="zh-CN" dirty="0"/>
              <a:t>–</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different</a:t>
            </a:r>
            <a:r>
              <a:rPr lang="zh-CN" altLang="en-US" dirty="0"/>
              <a:t> </a:t>
            </a:r>
            <a:r>
              <a:rPr lang="en-US" altLang="zh-CN" dirty="0"/>
              <a:t>cells</a:t>
            </a:r>
          </a:p>
        </p:txBody>
      </p:sp>
      <p:sp>
        <p:nvSpPr>
          <p:cNvPr id="4" name="Slide Number Placeholder 3"/>
          <p:cNvSpPr>
            <a:spLocks noGrp="1"/>
          </p:cNvSpPr>
          <p:nvPr>
            <p:ph type="sldNum" sz="quarter" idx="10"/>
          </p:nvPr>
        </p:nvSpPr>
        <p:spPr/>
        <p:txBody>
          <a:bodyPr/>
          <a:lstStyle/>
          <a:p>
            <a:fld id="{48038767-2FED-7F4E-B996-0171036142CA}" type="slidenum">
              <a:rPr lang="en-US" smtClean="0"/>
              <a:t>2</a:t>
            </a:fld>
            <a:endParaRPr lang="en-US"/>
          </a:p>
        </p:txBody>
      </p:sp>
    </p:spTree>
    <p:extLst>
      <p:ext uri="{BB962C8B-B14F-4D97-AF65-F5344CB8AC3E}">
        <p14:creationId xmlns:p14="http://schemas.microsoft.com/office/powerpoint/2010/main" val="171261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show</a:t>
            </a:r>
            <a:r>
              <a:rPr lang="zh-CN" altLang="en-US" dirty="0"/>
              <a:t> </a:t>
            </a:r>
            <a:r>
              <a:rPr lang="en-US" altLang="zh-CN" dirty="0"/>
              <a:t>different</a:t>
            </a:r>
            <a:r>
              <a:rPr lang="zh-CN" altLang="en-US" dirty="0"/>
              <a:t> </a:t>
            </a:r>
            <a:r>
              <a:rPr lang="en-US" altLang="zh-CN" dirty="0"/>
              <a:t>marker</a:t>
            </a:r>
            <a:r>
              <a:rPr lang="zh-CN" altLang="en-US" dirty="0"/>
              <a:t> </a:t>
            </a:r>
            <a:r>
              <a:rPr lang="en-US" altLang="zh-CN" dirty="0"/>
              <a:t>types,</a:t>
            </a:r>
            <a:r>
              <a:rPr lang="zh-CN" altLang="en-US" dirty="0"/>
              <a:t> </a:t>
            </a:r>
            <a:r>
              <a:rPr lang="en-US" altLang="zh-CN" dirty="0"/>
              <a:t>I</a:t>
            </a:r>
            <a:r>
              <a:rPr lang="zh-CN" altLang="en-US" dirty="0"/>
              <a:t> </a:t>
            </a:r>
            <a:r>
              <a:rPr lang="en-US" altLang="zh-CN" dirty="0"/>
              <a:t>made</a:t>
            </a:r>
            <a:r>
              <a:rPr lang="zh-CN" altLang="en-US" dirty="0"/>
              <a:t> </a:t>
            </a:r>
            <a:r>
              <a:rPr lang="en-US" altLang="zh-CN" dirty="0"/>
              <a:t>this</a:t>
            </a:r>
            <a:r>
              <a:rPr lang="zh-CN" altLang="en-US" dirty="0"/>
              <a:t> </a:t>
            </a:r>
            <a:r>
              <a:rPr lang="en-US" altLang="zh-CN" dirty="0"/>
              <a:t>simulated</a:t>
            </a:r>
            <a:r>
              <a:rPr lang="zh-CN" altLang="en-US" dirty="0"/>
              <a:t> </a:t>
            </a:r>
            <a:r>
              <a:rPr lang="en-US" altLang="zh-CN" dirty="0"/>
              <a:t>dataset</a:t>
            </a:r>
            <a:endParaRPr lang="en-HK" altLang="zh-CN" dirty="0"/>
          </a:p>
          <a:p>
            <a:endParaRPr lang="en-US" dirty="0"/>
          </a:p>
          <a:p>
            <a:r>
              <a:rPr lang="en-US" dirty="0"/>
              <a:t>Zero inflated distributions</a:t>
            </a:r>
          </a:p>
        </p:txBody>
      </p:sp>
      <p:sp>
        <p:nvSpPr>
          <p:cNvPr id="4" name="灯片编号占位符 3"/>
          <p:cNvSpPr>
            <a:spLocks noGrp="1"/>
          </p:cNvSpPr>
          <p:nvPr>
            <p:ph type="sldNum" sz="quarter" idx="10"/>
          </p:nvPr>
        </p:nvSpPr>
        <p:spPr/>
        <p:txBody>
          <a:bodyPr/>
          <a:lstStyle/>
          <a:p>
            <a:fld id="{48038767-2FED-7F4E-B996-0171036142CA}" type="slidenum">
              <a:rPr lang="en-US" smtClean="0"/>
              <a:t>3</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kern="1200" dirty="0">
                <a:solidFill>
                  <a:schemeClr val="tx1"/>
                </a:solidFill>
                <a:effectLst/>
                <a:latin typeface="+mn-lt"/>
                <a:ea typeface="+mn-ea"/>
                <a:cs typeface="+mn-cs"/>
              </a:rPr>
              <a:t>But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ttey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common,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methods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obvious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limitations,</a:t>
            </a:r>
            <a:r>
              <a:rPr lang="zh-CN" altLang="en-US" sz="1200" b="0" i="0" kern="1200" dirty="0">
                <a:solidFill>
                  <a:schemeClr val="tx1"/>
                </a:solidFill>
                <a:effectLst/>
                <a:latin typeface="+mn-lt"/>
                <a:ea typeface="+mn-ea"/>
                <a:cs typeface="+mn-cs"/>
              </a:rPr>
              <a:t> </a:t>
            </a:r>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far greater than</a:t>
            </a:r>
          </a:p>
          <a:p>
            <a:pPr fontAlgn="base"/>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inspiration</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5</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the convenience of calculation</a:t>
            </a:r>
          </a:p>
          <a:p>
            <a:endParaRPr lang="en-US" dirty="0"/>
          </a:p>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9</a:t>
            </a:fld>
            <a:endParaRPr lang="en-US"/>
          </a:p>
        </p:txBody>
      </p:sp>
    </p:spTree>
    <p:extLst>
      <p:ext uri="{BB962C8B-B14F-4D97-AF65-F5344CB8AC3E}">
        <p14:creationId xmlns:p14="http://schemas.microsoft.com/office/powerpoint/2010/main" val="332772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did a test,</a:t>
            </a:r>
            <a:r>
              <a:rPr lang="zh-CN" altLang="en-US" dirty="0"/>
              <a:t> </a:t>
            </a:r>
            <a:r>
              <a:rPr lang="en-US" altLang="zh-CN" dirty="0"/>
              <a:t>I</a:t>
            </a:r>
            <a:r>
              <a:rPr lang="zh-CN" altLang="en-US" dirty="0"/>
              <a:t> </a:t>
            </a:r>
            <a:r>
              <a:rPr lang="en-US" altLang="zh-CN" dirty="0"/>
              <a:t>added</a:t>
            </a:r>
            <a:r>
              <a:rPr lang="zh-CN" altLang="en-US" dirty="0"/>
              <a:t> </a:t>
            </a:r>
            <a:r>
              <a:rPr lang="en-US" altLang="zh-CN" dirty="0"/>
              <a:t>some</a:t>
            </a:r>
            <a:r>
              <a:rPr lang="zh-CN" altLang="en-US" dirty="0"/>
              <a:t> </a:t>
            </a:r>
            <a:r>
              <a:rPr lang="en-US" altLang="zh-CN" dirty="0"/>
              <a:t>outliers</a:t>
            </a:r>
            <a:r>
              <a:rPr lang="zh-CN" altLang="en-US" dirty="0"/>
              <a:t> </a:t>
            </a:r>
            <a:r>
              <a:rPr lang="en-US" altLang="zh-CN" dirty="0"/>
              <a:t>into</a:t>
            </a:r>
            <a:r>
              <a:rPr lang="zh-CN" altLang="en-US" dirty="0"/>
              <a:t> </a:t>
            </a:r>
            <a:r>
              <a:rPr lang="en-US" altLang="zh-CN" dirty="0"/>
              <a:t>the</a:t>
            </a:r>
            <a:r>
              <a:rPr lang="zh-CN" altLang="en-US" dirty="0"/>
              <a:t> </a:t>
            </a:r>
            <a:r>
              <a:rPr lang="en-US" altLang="zh-CN" dirty="0"/>
              <a:t>test</a:t>
            </a:r>
            <a:r>
              <a:rPr lang="zh-CN" altLang="en-US" dirty="0"/>
              <a:t> </a:t>
            </a:r>
            <a:r>
              <a:rPr lang="en-US" altLang="zh-CN" dirty="0"/>
              <a:t>dataset,</a:t>
            </a:r>
            <a:r>
              <a:rPr lang="zh-CN" altLang="en-US" dirty="0"/>
              <a:t> </a:t>
            </a:r>
            <a:r>
              <a:rPr lang="en-US" altLang="zh-CN" dirty="0"/>
              <a:t>check</a:t>
            </a:r>
            <a:r>
              <a:rPr lang="zh-CN" altLang="en-US" dirty="0"/>
              <a:t> </a:t>
            </a:r>
            <a:r>
              <a:rPr lang="en-US" altLang="zh-CN" dirty="0"/>
              <a:t>if</a:t>
            </a:r>
            <a:r>
              <a:rPr lang="zh-CN" altLang="en-US" dirty="0"/>
              <a:t> </a:t>
            </a:r>
            <a:r>
              <a:rPr lang="en-US" altLang="zh-CN" dirty="0"/>
              <a:t>it</a:t>
            </a:r>
            <a:r>
              <a:rPr lang="zh-CN" altLang="en-US" dirty="0"/>
              <a:t> </a:t>
            </a:r>
            <a:r>
              <a:rPr lang="en-US" altLang="zh-CN" dirty="0"/>
              <a:t>will</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true</a:t>
            </a:r>
            <a:r>
              <a:rPr lang="zh-CN" altLang="en-US" dirty="0"/>
              <a:t> </a:t>
            </a:r>
            <a:r>
              <a:rPr lang="en-US" altLang="zh-CN" dirty="0"/>
              <a:t>markers.</a:t>
            </a:r>
          </a:p>
          <a:p>
            <a:endParaRPr lang="en-US" altLang="zh-CN" dirty="0"/>
          </a:p>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10</a:t>
            </a:fld>
            <a:endParaRPr lang="en-US"/>
          </a:p>
        </p:txBody>
      </p:sp>
    </p:spTree>
    <p:extLst>
      <p:ext uri="{BB962C8B-B14F-4D97-AF65-F5344CB8AC3E}">
        <p14:creationId xmlns:p14="http://schemas.microsoft.com/office/powerpoint/2010/main" val="270448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7/16/18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7/16/18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tiff"/><Relationship Id="rId18" Type="http://schemas.openxmlformats.org/officeDocument/2006/relationships/image" Target="../media/image41.png"/><Relationship Id="rId3" Type="http://schemas.openxmlformats.org/officeDocument/2006/relationships/image" Target="../media/image26.tiff"/><Relationship Id="rId7" Type="http://schemas.openxmlformats.org/officeDocument/2006/relationships/image" Target="../media/image30.tiff"/><Relationship Id="rId12" Type="http://schemas.openxmlformats.org/officeDocument/2006/relationships/image" Target="../media/image35.tiff"/><Relationship Id="rId17" Type="http://schemas.openxmlformats.org/officeDocument/2006/relationships/image" Target="../media/image40.tiff"/><Relationship Id="rId2" Type="http://schemas.openxmlformats.org/officeDocument/2006/relationships/image" Target="../media/image25.tiff"/><Relationship Id="rId16"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28.tiff"/><Relationship Id="rId15" Type="http://schemas.openxmlformats.org/officeDocument/2006/relationships/image" Target="../media/image3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 Id="rId14" Type="http://schemas.openxmlformats.org/officeDocument/2006/relationships/image" Target="../media/image37.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t>Marker</a:t>
            </a:r>
            <a:r>
              <a:rPr lang="zh-CN" altLang="en-US" b="1" dirty="0"/>
              <a:t> </a:t>
            </a:r>
            <a:r>
              <a:rPr lang="en-US" altLang="zh-CN" b="1" dirty="0"/>
              <a:t>module</a:t>
            </a:r>
            <a:r>
              <a:rPr lang="en-HK" b="1" dirty="0"/>
              <a:t> </a:t>
            </a:r>
            <a:r>
              <a:rPr lang="en-US" altLang="zh-CN" b="1" dirty="0">
                <a:solidFill>
                  <a:srgbClr val="FF0000"/>
                </a:solidFill>
              </a:rPr>
              <a:t>I</a:t>
            </a:r>
            <a:r>
              <a:rPr lang="en-HK" b="1" dirty="0"/>
              <a:t>dentification and </a:t>
            </a:r>
            <a:r>
              <a:rPr lang="en-US" altLang="zh-CN" b="1" dirty="0"/>
              <a:t>subgroup</a:t>
            </a:r>
            <a:r>
              <a:rPr lang="zh-CN" altLang="en-US" b="1" dirty="0"/>
              <a:t> </a:t>
            </a:r>
            <a:r>
              <a:rPr lang="en-US" altLang="zh-CN" b="1" dirty="0"/>
              <a:t>inference</a:t>
            </a:r>
            <a:r>
              <a:rPr lang="zh-CN" altLang="en-US" b="1" dirty="0"/>
              <a:t> </a:t>
            </a:r>
            <a:r>
              <a:rPr lang="en-HK" b="1" dirty="0"/>
              <a:t>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486557"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1023152"/>
            <a:ext cx="3529012" cy="2554545"/>
          </a:xfrm>
          <a:prstGeom prst="rect">
            <a:avLst/>
          </a:prstGeom>
          <a:noFill/>
        </p:spPr>
        <p:txBody>
          <a:bodyPr wrap="square" rtlCol="0">
            <a:spAutoFit/>
          </a:bodyPr>
          <a:lstStyle/>
          <a:p>
            <a:r>
              <a:rPr lang="en-US" altLang="zh-CN" sz="2000" b="1" dirty="0"/>
              <a:t>Public</a:t>
            </a:r>
            <a:r>
              <a:rPr lang="zh-CN" altLang="en-US" sz="2000" b="1" dirty="0"/>
              <a:t> </a:t>
            </a:r>
            <a:r>
              <a:rPr lang="en-US" altLang="zh-CN" sz="2000" b="1" dirty="0"/>
              <a:t>dataset:</a:t>
            </a:r>
          </a:p>
          <a:p>
            <a:r>
              <a:rPr lang="en-US" altLang="zh-CN" sz="2000" dirty="0"/>
              <a:t>Pollen et</a:t>
            </a:r>
            <a:r>
              <a:rPr lang="zh-CN" altLang="en-US" sz="2000" dirty="0"/>
              <a:t> </a:t>
            </a:r>
            <a:r>
              <a:rPr lang="en-US" altLang="zh-CN" sz="2000" dirty="0"/>
              <a:t>al.,2014,</a:t>
            </a:r>
            <a:r>
              <a:rPr lang="zh-CN" altLang="en-US" sz="2000" dirty="0"/>
              <a:t> </a:t>
            </a:r>
            <a:r>
              <a:rPr lang="en-US" altLang="zh-CN" sz="2000" dirty="0"/>
              <a:t>NBT</a:t>
            </a:r>
          </a:p>
          <a:p>
            <a:r>
              <a:rPr lang="en-US" altLang="zh-CN" sz="2000" dirty="0"/>
              <a:t>Cells:</a:t>
            </a:r>
            <a:r>
              <a:rPr lang="zh-CN" altLang="en-US" sz="2000" dirty="0"/>
              <a:t> </a:t>
            </a:r>
            <a:r>
              <a:rPr lang="en-US" altLang="zh-CN" sz="2000" dirty="0">
                <a:solidFill>
                  <a:srgbClr val="FF0000"/>
                </a:solidFill>
              </a:rPr>
              <a:t>249</a:t>
            </a:r>
          </a:p>
          <a:p>
            <a:r>
              <a:rPr lang="en-US" altLang="zh-CN" sz="2000" dirty="0"/>
              <a:t>Genes:</a:t>
            </a:r>
            <a:r>
              <a:rPr lang="zh-CN" altLang="en-US" sz="2000" dirty="0"/>
              <a:t> </a:t>
            </a:r>
            <a:r>
              <a:rPr lang="en-US" altLang="zh-CN" sz="2000" dirty="0"/>
              <a:t>6982</a:t>
            </a:r>
          </a:p>
          <a:p>
            <a:endParaRPr lang="en-US" sz="2000" dirty="0"/>
          </a:p>
          <a:p>
            <a:r>
              <a:rPr lang="en-US" altLang="zh-CN" sz="2000" b="1" dirty="0"/>
              <a:t>Ground-truth:</a:t>
            </a:r>
          </a:p>
          <a:p>
            <a:r>
              <a:rPr lang="en-US" altLang="zh-CN" sz="2000" dirty="0"/>
              <a:t>Clusters</a:t>
            </a:r>
            <a:endParaRPr lang="en-HK" altLang="zh-CN" sz="2000" dirty="0"/>
          </a:p>
          <a:p>
            <a:r>
              <a:rPr lang="en-US" altLang="zh-CN" sz="2000" dirty="0"/>
              <a:t>Markers</a:t>
            </a:r>
            <a:r>
              <a:rPr lang="zh-CN" altLang="en-US" sz="2000" dirty="0"/>
              <a:t> </a:t>
            </a:r>
            <a:r>
              <a:rPr lang="en-US" altLang="zh-CN" sz="2000" dirty="0"/>
              <a:t>and</a:t>
            </a:r>
            <a:r>
              <a:rPr lang="zh-CN" altLang="en-US" sz="2000" dirty="0"/>
              <a:t> </a:t>
            </a:r>
            <a:r>
              <a:rPr lang="en-US" altLang="zh-CN" sz="2000" dirty="0"/>
              <a:t>non-markers</a:t>
            </a:r>
            <a:endParaRPr lang="en-US" sz="2000"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06171" y="3887248"/>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b="1" dirty="0"/>
              <a:t>Conclusion</a:t>
            </a:r>
            <a:r>
              <a:rPr lang="en-US" altLang="zh-CN" dirty="0"/>
              <a:t>:</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
        <p:nvSpPr>
          <p:cNvPr id="4" name="TextBox 3">
            <a:extLst>
              <a:ext uri="{FF2B5EF4-FFF2-40B4-BE49-F238E27FC236}">
                <a16:creationId xmlns:a16="http://schemas.microsoft.com/office/drawing/2014/main" id="{F9E6441D-9A86-3C4E-A982-DF2C842BCEBD}"/>
              </a:ext>
            </a:extLst>
          </p:cNvPr>
          <p:cNvSpPr txBox="1"/>
          <p:nvPr/>
        </p:nvSpPr>
        <p:spPr>
          <a:xfrm>
            <a:off x="349591" y="283694"/>
            <a:ext cx="4356129" cy="523220"/>
          </a:xfrm>
          <a:prstGeom prst="rect">
            <a:avLst/>
          </a:prstGeom>
          <a:noFill/>
        </p:spPr>
        <p:txBody>
          <a:bodyPr wrap="none" rtlCol="0">
            <a:spAutoFit/>
          </a:bodyPr>
          <a:lstStyle/>
          <a:p>
            <a:r>
              <a:rPr lang="en-HK" sz="2800" dirty="0"/>
              <a:t>Quantify</a:t>
            </a:r>
            <a:r>
              <a:rPr lang="zh-CN" altLang="en-US" sz="2800" dirty="0"/>
              <a:t> </a:t>
            </a:r>
            <a:r>
              <a:rPr lang="en-US" altLang="zh-CN" sz="2800" dirty="0"/>
              <a:t>the</a:t>
            </a:r>
            <a:r>
              <a:rPr lang="zh-CN" altLang="en-US" sz="2800" dirty="0"/>
              <a:t> </a:t>
            </a:r>
            <a:r>
              <a:rPr lang="en-US" altLang="zh-CN" sz="2800" dirty="0"/>
              <a:t>effect</a:t>
            </a:r>
            <a:r>
              <a:rPr lang="zh-CN" altLang="en-US" sz="2800" dirty="0"/>
              <a:t> </a:t>
            </a:r>
            <a:r>
              <a:rPr lang="en-US" altLang="zh-CN" sz="2800" dirty="0"/>
              <a:t>of</a:t>
            </a:r>
            <a:r>
              <a:rPr lang="zh-CN" altLang="en-US" sz="2800" dirty="0"/>
              <a:t> </a:t>
            </a:r>
            <a:r>
              <a:rPr lang="en-US" altLang="zh-CN" sz="2800" dirty="0"/>
              <a:t>outlier</a:t>
            </a:r>
            <a:endParaRPr lang="en-HK" sz="2800" dirty="0"/>
          </a:p>
        </p:txBody>
      </p:sp>
    </p:spTree>
    <p:extLst>
      <p:ext uri="{BB962C8B-B14F-4D97-AF65-F5344CB8AC3E}">
        <p14:creationId xmlns:p14="http://schemas.microsoft.com/office/powerpoint/2010/main" val="420065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US" dirty="0"/>
              <a:t>Outlier</a:t>
            </a:r>
            <a:r>
              <a:rPr lang="zh-CN" altLang="en-US" dirty="0"/>
              <a:t> </a:t>
            </a:r>
            <a:r>
              <a:rPr lang="en-US" altLang="zh-CN" dirty="0"/>
              <a:t>detection</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lnSpcReduction="10000"/>
              </a:bodyPr>
              <a:lstStyle/>
              <a:p>
                <a:r>
                  <a:rPr lang="en-US" altLang="zh-CN" sz="2400" b="1" dirty="0"/>
                  <a:t>Dimension</a:t>
                </a:r>
                <a:r>
                  <a:rPr lang="zh-CN" altLang="en-US" sz="2400" b="1" dirty="0"/>
                  <a:t> </a:t>
                </a:r>
                <a:r>
                  <a:rPr lang="en-US" altLang="zh-CN" sz="2400" b="1" dirty="0"/>
                  <a:t>reduction</a:t>
                </a:r>
                <a:r>
                  <a:rPr lang="en-US" altLang="zh-CN" sz="2400" dirty="0"/>
                  <a:t>:</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b="1" dirty="0" err="1"/>
                  <a:t>Mahalanobis</a:t>
                </a:r>
                <a:r>
                  <a:rPr lang="zh-CN" altLang="en-US" sz="2400" b="1" dirty="0"/>
                  <a:t> </a:t>
                </a:r>
                <a:r>
                  <a:rPr lang="en-US" altLang="zh-CN" sz="2400" b="1" dirty="0"/>
                  <a:t>distance</a:t>
                </a:r>
                <a:r>
                  <a:rPr lang="zh-CN" altLang="en-US" sz="2400" b="1"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sample</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far</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k+1</a:t>
                </a:r>
                <a:r>
                  <a:rPr lang="zh-CN" altLang="en-US" sz="2400" dirty="0"/>
                  <a:t> </a:t>
                </a:r>
                <a:r>
                  <a:rPr lang="en-US" altLang="zh-CN" sz="2400" dirty="0"/>
                  <a:t>cells.</a:t>
                </a:r>
                <a:endParaRPr lang="en-HK" altLang="zh-CN" sz="2400" dirty="0"/>
              </a:p>
              <a:p>
                <a:r>
                  <a:rPr lang="en-US" altLang="zh-CN" sz="2400" dirty="0"/>
                  <a:t>Cell</a:t>
                </a:r>
                <a:r>
                  <a:rPr lang="zh-CN" altLang="en-US" sz="2400" dirty="0"/>
                  <a:t> </a:t>
                </a:r>
                <a:r>
                  <a:rPr lang="en-US" altLang="zh-CN" sz="2400" dirty="0"/>
                  <a:t>has</a:t>
                </a:r>
                <a:r>
                  <a:rPr lang="zh-CN" altLang="en-US" sz="2400" dirty="0"/>
                  <a:t> </a:t>
                </a:r>
                <a:r>
                  <a:rPr lang="en-US" altLang="zh-CN" sz="2400" dirty="0"/>
                  <a:t>top</a:t>
                </a:r>
                <a:r>
                  <a:rPr lang="zh-CN" altLang="en-US" sz="2400" dirty="0"/>
                  <a:t> </a:t>
                </a:r>
                <a:r>
                  <a:rPr lang="en-US" altLang="zh-CN" sz="2400" dirty="0"/>
                  <a:t>5%</a:t>
                </a:r>
                <a:r>
                  <a:rPr lang="zh-CN" altLang="en-US" sz="2400" dirty="0"/>
                  <a:t> </a:t>
                </a:r>
                <a:r>
                  <a:rPr lang="en-US" altLang="zh-CN" sz="2400" dirty="0"/>
                  <a:t>largest</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dirty="0"/>
                          <m:t>s</m:t>
                        </m:r>
                      </m:sub>
                    </m:sSub>
                  </m:oMath>
                </a14:m>
                <a:r>
                  <a:rPr lang="zh-CN" altLang="en-US" sz="2400" dirty="0"/>
                  <a:t> </a:t>
                </a:r>
                <a:r>
                  <a:rPr lang="en-US" altLang="zh-CN" sz="2400" dirty="0"/>
                  <a:t>will</a:t>
                </a:r>
                <a:r>
                  <a:rPr lang="zh-CN" altLang="en-US" sz="2400" dirty="0"/>
                  <a:t> </a:t>
                </a:r>
                <a:r>
                  <a:rPr lang="en-US" altLang="zh-CN" sz="2400" dirty="0"/>
                  <a:t>be</a:t>
                </a:r>
                <a:r>
                  <a:rPr lang="zh-CN" altLang="en-US" sz="2400" dirty="0"/>
                  <a:t> </a:t>
                </a:r>
                <a:r>
                  <a:rPr lang="en-US" altLang="zh-CN" sz="2400" dirty="0"/>
                  <a:t>considered</a:t>
                </a:r>
                <a:r>
                  <a:rPr lang="zh-CN" altLang="en-US" sz="2400" dirty="0"/>
                  <a:t> </a:t>
                </a:r>
                <a:r>
                  <a:rPr lang="en-US" altLang="zh-CN" sz="2400" dirty="0"/>
                  <a:t>as</a:t>
                </a:r>
                <a:r>
                  <a:rPr lang="zh-CN" altLang="en-US" sz="2400" dirty="0"/>
                  <a:t> </a:t>
                </a:r>
                <a:r>
                  <a:rPr lang="en-US" altLang="zh-CN" sz="2400" dirty="0"/>
                  <a:t>outlier.</a:t>
                </a:r>
                <a:endParaRPr lang="en-HK" sz="2400" dirty="0"/>
              </a:p>
            </p:txBody>
          </p:sp>
        </mc:Choice>
        <mc:Fallback xmlns="">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24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2" y="1497807"/>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79833" y="4208461"/>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7FDAC0-335F-9C48-8BE6-127FB3F2E2B0}"/>
              </a:ext>
            </a:extLst>
          </p:cNvPr>
          <p:cNvSpPr txBox="1"/>
          <p:nvPr/>
        </p:nvSpPr>
        <p:spPr>
          <a:xfrm>
            <a:off x="9964361" y="6360333"/>
            <a:ext cx="1002197" cy="369332"/>
          </a:xfrm>
          <a:prstGeom prst="rect">
            <a:avLst/>
          </a:prstGeom>
          <a:noFill/>
        </p:spPr>
        <p:txBody>
          <a:bodyPr wrap="none" rtlCol="0">
            <a:spAutoFit/>
          </a:bodyPr>
          <a:lstStyle/>
          <a:p>
            <a:r>
              <a:rPr lang="en-US" altLang="zh-CN" dirty="0"/>
              <a:t>K=4,</a:t>
            </a:r>
            <a:r>
              <a:rPr lang="zh-CN" altLang="en-US" dirty="0"/>
              <a:t> </a:t>
            </a:r>
            <a:r>
              <a:rPr lang="en-US" altLang="zh-CN" dirty="0"/>
              <a:t>n=3</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Performance</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3"/>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4"/>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b="1" dirty="0"/>
              <a:t>Public</a:t>
            </a:r>
            <a:r>
              <a:rPr lang="zh-CN" altLang="en-US" sz="1600" b="1" dirty="0"/>
              <a:t> </a:t>
            </a:r>
            <a:r>
              <a:rPr lang="en-US" altLang="zh-CN" sz="1600" b="1"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b="1"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10198369" cy="1200329"/>
          </a:xfrm>
          <a:prstGeom prst="rect">
            <a:avLst/>
          </a:prstGeom>
          <a:noFill/>
        </p:spPr>
        <p:txBody>
          <a:bodyPr wrap="none" rtlCol="0">
            <a:spAutoFit/>
          </a:bodyPr>
          <a:lstStyle/>
          <a:p>
            <a:r>
              <a:rPr lang="en-US" altLang="zh-CN" b="1" dirty="0"/>
              <a:t>Simulation</a:t>
            </a:r>
            <a:r>
              <a:rPr lang="en-US" altLang="zh-CN" dirty="0"/>
              <a:t>:</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retained</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accurately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b="1" dirty="0" err="1"/>
              <a:t>mvoutlier</a:t>
            </a:r>
            <a:r>
              <a:rPr lang="zh-CN" altLang="en-US" dirty="0"/>
              <a:t> </a:t>
            </a:r>
            <a:r>
              <a:rPr lang="en-US" altLang="zh-CN" dirty="0"/>
              <a:t>failed</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9828-F1AC-0849-A70B-D2C4F2E72E2B}"/>
              </a:ext>
            </a:extLst>
          </p:cNvPr>
          <p:cNvSpPr>
            <a:spLocks noGrp="1"/>
          </p:cNvSpPr>
          <p:nvPr>
            <p:ph type="title"/>
          </p:nvPr>
        </p:nvSpPr>
        <p:spPr/>
        <p:txBody>
          <a:bodyPr/>
          <a:lstStyle/>
          <a:p>
            <a:r>
              <a:rPr lang="en-US" altLang="zh-CN" dirty="0"/>
              <a:t>Definition</a:t>
            </a:r>
            <a:r>
              <a:rPr lang="zh-CN" altLang="en-US" dirty="0"/>
              <a:t> </a:t>
            </a:r>
            <a:endParaRPr lang="en-US" dirty="0"/>
          </a:p>
        </p:txBody>
      </p:sp>
      <p:sp>
        <p:nvSpPr>
          <p:cNvPr id="3" name="Content Placeholder 2">
            <a:extLst>
              <a:ext uri="{FF2B5EF4-FFF2-40B4-BE49-F238E27FC236}">
                <a16:creationId xmlns:a16="http://schemas.microsoft.com/office/drawing/2014/main" id="{CAB8B273-E872-1043-814C-24AB042764DC}"/>
              </a:ext>
            </a:extLst>
          </p:cNvPr>
          <p:cNvSpPr>
            <a:spLocks noGrp="1"/>
          </p:cNvSpPr>
          <p:nvPr>
            <p:ph idx="1"/>
          </p:nvPr>
        </p:nvSpPr>
        <p:spPr/>
        <p:txBody>
          <a:bodyPr/>
          <a:lstStyle/>
          <a:p>
            <a:r>
              <a:rPr lang="en-US" altLang="zh-CN" dirty="0"/>
              <a:t>What</a:t>
            </a:r>
            <a:r>
              <a:rPr lang="zh-CN" altLang="en-US" dirty="0"/>
              <a:t> </a:t>
            </a:r>
            <a:r>
              <a:rPr lang="en-US" altLang="zh-CN" dirty="0"/>
              <a:t>is</a:t>
            </a:r>
            <a:r>
              <a:rPr lang="zh-CN" altLang="en-US" dirty="0"/>
              <a:t> </a:t>
            </a:r>
            <a:r>
              <a:rPr lang="en-US" altLang="zh-CN" dirty="0"/>
              <a:t>core</a:t>
            </a:r>
            <a:r>
              <a:rPr lang="zh-CN" altLang="en-US" dirty="0"/>
              <a:t> </a:t>
            </a:r>
            <a:r>
              <a:rPr lang="en-US" altLang="zh-CN" dirty="0"/>
              <a:t>marker?</a:t>
            </a:r>
            <a:r>
              <a:rPr lang="zh-CN" altLang="en-US" dirty="0"/>
              <a:t> </a:t>
            </a:r>
            <a:r>
              <a:rPr lang="en-US" altLang="zh-CN" dirty="0"/>
              <a:t>Indeed,</a:t>
            </a:r>
            <a:r>
              <a:rPr lang="zh-CN" altLang="en-US" dirty="0"/>
              <a:t> </a:t>
            </a:r>
            <a:r>
              <a:rPr lang="en-US" altLang="zh-CN" dirty="0"/>
              <a:t>in</a:t>
            </a:r>
            <a:r>
              <a:rPr lang="zh-CN" altLang="en-US" dirty="0"/>
              <a:t> </a:t>
            </a:r>
            <a:r>
              <a:rPr lang="en-US" altLang="zh-CN" dirty="0"/>
              <a:t>a</a:t>
            </a:r>
            <a:r>
              <a:rPr lang="zh-CN" altLang="en-US" dirty="0"/>
              <a:t> </a:t>
            </a:r>
            <a:r>
              <a:rPr lang="en-US" altLang="zh-CN" dirty="0"/>
              <a:t>clustering</a:t>
            </a:r>
            <a:r>
              <a:rPr lang="zh-CN" altLang="en-US" dirty="0"/>
              <a:t> </a:t>
            </a:r>
            <a:r>
              <a:rPr lang="en-US" altLang="zh-CN" dirty="0"/>
              <a:t>heatmap,</a:t>
            </a:r>
            <a:r>
              <a:rPr lang="zh-CN" altLang="en-US" dirty="0"/>
              <a:t> </a:t>
            </a:r>
            <a:r>
              <a:rPr lang="en-US" altLang="zh-CN" dirty="0"/>
              <a:t>there</a:t>
            </a:r>
            <a:r>
              <a:rPr lang="zh-CN" altLang="en-US" dirty="0"/>
              <a:t> </a:t>
            </a:r>
            <a:r>
              <a:rPr lang="en-US" altLang="zh-CN" dirty="0"/>
              <a:t>are</a:t>
            </a:r>
            <a:r>
              <a:rPr lang="zh-CN" altLang="en-US" dirty="0"/>
              <a:t> </a:t>
            </a:r>
            <a:r>
              <a:rPr lang="en-US" altLang="zh-CN" dirty="0"/>
              <a:t>core</a:t>
            </a:r>
            <a:r>
              <a:rPr lang="zh-CN" altLang="en-US" dirty="0"/>
              <a:t> </a:t>
            </a:r>
            <a:r>
              <a:rPr lang="en-US" altLang="zh-CN" dirty="0"/>
              <a:t>markers</a:t>
            </a:r>
            <a:r>
              <a:rPr lang="zh-CN" altLang="en-US" dirty="0"/>
              <a:t> </a:t>
            </a:r>
            <a:r>
              <a:rPr lang="en-US" altLang="zh-CN" dirty="0"/>
              <a:t>can</a:t>
            </a:r>
            <a:r>
              <a:rPr lang="zh-CN" altLang="en-US" dirty="0"/>
              <a:t> </a:t>
            </a:r>
            <a:r>
              <a:rPr lang="en-US" altLang="zh-CN" dirty="0"/>
              <a:t>represent</a:t>
            </a:r>
            <a:r>
              <a:rPr lang="zh-CN" altLang="en-US" dirty="0"/>
              <a:t> </a:t>
            </a:r>
            <a:r>
              <a:rPr lang="en-US" altLang="zh-CN" dirty="0"/>
              <a:t>all</a:t>
            </a:r>
            <a:r>
              <a:rPr lang="zh-CN" altLang="en-US" dirty="0"/>
              <a:t> </a:t>
            </a:r>
            <a:r>
              <a:rPr lang="en-US" altLang="zh-CN" dirty="0"/>
              <a:t>the</a:t>
            </a:r>
            <a:r>
              <a:rPr lang="zh-CN" altLang="en-US" dirty="0"/>
              <a:t> </a:t>
            </a:r>
            <a:r>
              <a:rPr lang="en-US" altLang="zh-CN" dirty="0"/>
              <a:t>markers</a:t>
            </a:r>
            <a:r>
              <a:rPr lang="zh-CN" altLang="en-US" dirty="0"/>
              <a:t> </a:t>
            </a:r>
            <a:r>
              <a:rPr lang="en-US" altLang="zh-CN" dirty="0"/>
              <a:t>and</a:t>
            </a:r>
            <a:r>
              <a:rPr lang="zh-CN" altLang="en-US" dirty="0"/>
              <a:t> </a:t>
            </a:r>
            <a:r>
              <a:rPr lang="en-US" altLang="zh-CN" dirty="0"/>
              <a:t>can</a:t>
            </a:r>
            <a:r>
              <a:rPr lang="zh-CN" altLang="en-US" dirty="0"/>
              <a:t> </a:t>
            </a:r>
            <a:r>
              <a:rPr lang="en-US" altLang="zh-CN" dirty="0"/>
              <a:t>define</a:t>
            </a:r>
            <a:r>
              <a:rPr lang="zh-CN" altLang="en-US" dirty="0"/>
              <a:t> </a:t>
            </a:r>
            <a:r>
              <a:rPr lang="en-US" altLang="zh-CN" dirty="0"/>
              <a:t>the</a:t>
            </a:r>
            <a:r>
              <a:rPr lang="zh-CN" altLang="en-US" dirty="0"/>
              <a:t> </a:t>
            </a:r>
            <a:r>
              <a:rPr lang="en-US" altLang="zh-CN" dirty="0"/>
              <a:t>subgroups.</a:t>
            </a:r>
          </a:p>
          <a:p>
            <a:r>
              <a:rPr lang="en-US" altLang="zh-CN" dirty="0"/>
              <a:t>What</a:t>
            </a:r>
            <a:r>
              <a:rPr lang="zh-CN" altLang="en-US" dirty="0"/>
              <a:t> </a:t>
            </a:r>
            <a:r>
              <a:rPr lang="en-US" altLang="zh-CN" dirty="0"/>
              <a:t>is</a:t>
            </a:r>
            <a:r>
              <a:rPr lang="zh-CN" altLang="en-US" dirty="0"/>
              <a:t> </a:t>
            </a:r>
            <a:r>
              <a:rPr lang="en-US" altLang="zh-CN" dirty="0"/>
              <a:t>local</a:t>
            </a:r>
            <a:r>
              <a:rPr lang="zh-CN" altLang="en-US" dirty="0"/>
              <a:t> </a:t>
            </a:r>
            <a:r>
              <a:rPr lang="en-US" altLang="zh-CN" dirty="0"/>
              <a:t>center?</a:t>
            </a:r>
            <a:r>
              <a:rPr lang="zh-CN" altLang="en-US" dirty="0"/>
              <a:t> </a:t>
            </a:r>
            <a:r>
              <a:rPr lang="en-US" altLang="zh-CN" dirty="0"/>
              <a:t>High</a:t>
            </a:r>
            <a:r>
              <a:rPr lang="zh-CN" altLang="en-US" dirty="0"/>
              <a:t> </a:t>
            </a:r>
            <a:r>
              <a:rPr lang="en-US" altLang="zh-CN" dirty="0"/>
              <a:t>density</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cluster</a:t>
            </a:r>
          </a:p>
          <a:p>
            <a:r>
              <a:rPr lang="en-US" altLang="zh-CN" dirty="0"/>
              <a:t>How</a:t>
            </a:r>
            <a:r>
              <a:rPr lang="zh-CN" altLang="en-US" dirty="0"/>
              <a:t> </a:t>
            </a:r>
            <a:r>
              <a:rPr lang="en-US" altLang="zh-CN" dirty="0"/>
              <a:t>to</a:t>
            </a:r>
            <a:r>
              <a:rPr lang="zh-CN" altLang="en-US" dirty="0"/>
              <a:t> </a:t>
            </a:r>
            <a:r>
              <a:rPr lang="en-US" altLang="zh-CN" dirty="0"/>
              <a:t>identify</a:t>
            </a:r>
            <a:r>
              <a:rPr lang="zh-CN" altLang="en-US" dirty="0"/>
              <a:t> </a:t>
            </a:r>
            <a:r>
              <a:rPr lang="en-US" altLang="zh-CN" dirty="0"/>
              <a:t>all</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It</a:t>
            </a:r>
            <a:r>
              <a:rPr lang="zh-CN" altLang="en-US" dirty="0"/>
              <a:t> </a:t>
            </a:r>
            <a:r>
              <a:rPr lang="en-US" altLang="zh-CN" dirty="0"/>
              <a:t>depends</a:t>
            </a:r>
            <a:r>
              <a:rPr lang="zh-CN" altLang="en-US" dirty="0"/>
              <a:t> </a:t>
            </a:r>
            <a:r>
              <a:rPr lang="en-US" altLang="zh-CN" dirty="0"/>
              <a:t>on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Manually</a:t>
            </a:r>
            <a:r>
              <a:rPr lang="zh-CN" altLang="en-US" dirty="0"/>
              <a:t> </a:t>
            </a:r>
            <a:r>
              <a:rPr lang="en-US" altLang="zh-CN" dirty="0"/>
              <a:t>is</a:t>
            </a:r>
            <a:r>
              <a:rPr lang="zh-CN" altLang="en-US" dirty="0"/>
              <a:t> </a:t>
            </a:r>
            <a:r>
              <a:rPr lang="en-US" altLang="zh-CN" dirty="0"/>
              <a:t>ok,</a:t>
            </a:r>
            <a:r>
              <a:rPr lang="zh-CN" altLang="en-US" dirty="0"/>
              <a:t> </a:t>
            </a:r>
            <a:r>
              <a:rPr lang="en-US" altLang="zh-CN" dirty="0"/>
              <a:t>but</a:t>
            </a:r>
            <a:r>
              <a:rPr lang="zh-CN" altLang="en-US" dirty="0"/>
              <a:t> </a:t>
            </a:r>
            <a:r>
              <a:rPr lang="en-US" altLang="zh-CN" dirty="0"/>
              <a:t>how</a:t>
            </a:r>
            <a:r>
              <a:rPr lang="zh-CN" altLang="en-US" dirty="0"/>
              <a:t> </a:t>
            </a:r>
            <a:r>
              <a:rPr lang="en-US" altLang="zh-CN" dirty="0"/>
              <a:t>to</a:t>
            </a:r>
            <a:r>
              <a:rPr lang="zh-CN" altLang="en-US" dirty="0"/>
              <a:t> </a:t>
            </a:r>
            <a:r>
              <a:rPr lang="en-US" altLang="zh-CN" dirty="0"/>
              <a:t>make</a:t>
            </a:r>
            <a:r>
              <a:rPr lang="zh-CN" altLang="en-US" dirty="0"/>
              <a:t> </a:t>
            </a:r>
            <a:r>
              <a:rPr lang="en-US" altLang="zh-CN" dirty="0"/>
              <a:t>it</a:t>
            </a:r>
            <a:r>
              <a:rPr lang="zh-CN" altLang="en-US" dirty="0"/>
              <a:t> </a:t>
            </a:r>
            <a:r>
              <a:rPr lang="en-US" altLang="zh-CN" dirty="0"/>
              <a:t>automatically</a:t>
            </a:r>
            <a:r>
              <a:rPr lang="zh-CN" altLang="en-US" dirty="0"/>
              <a:t> </a:t>
            </a:r>
            <a:r>
              <a:rPr lang="en-US" altLang="zh-CN" dirty="0"/>
              <a:t>and</a:t>
            </a:r>
            <a:r>
              <a:rPr lang="zh-CN" altLang="en-US" dirty="0"/>
              <a:t> </a:t>
            </a:r>
            <a:r>
              <a:rPr lang="en-US" altLang="zh-CN"/>
              <a:t>robustly?</a:t>
            </a:r>
            <a:endParaRPr lang="en-HK" altLang="zh-CN" dirty="0"/>
          </a:p>
          <a:p>
            <a:endParaRPr lang="en-HK" dirty="0"/>
          </a:p>
          <a:p>
            <a:r>
              <a:rPr lang="en-US" altLang="zh-CN" dirty="0"/>
              <a:t>This</a:t>
            </a:r>
            <a:r>
              <a:rPr lang="zh-CN" altLang="en-US" dirty="0"/>
              <a:t> </a:t>
            </a:r>
            <a:r>
              <a:rPr lang="en-US" altLang="zh-CN" dirty="0"/>
              <a:t>method</a:t>
            </a:r>
            <a:r>
              <a:rPr lang="zh-CN" altLang="en-US" dirty="0"/>
              <a:t> </a:t>
            </a:r>
            <a:r>
              <a:rPr lang="en-US" altLang="zh-CN" dirty="0"/>
              <a:t>can’t</a:t>
            </a:r>
            <a:r>
              <a:rPr lang="zh-CN" altLang="en-US" dirty="0"/>
              <a:t> </a:t>
            </a:r>
            <a:r>
              <a:rPr lang="en-US" altLang="zh-CN" dirty="0"/>
              <a:t>avoid</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r>
              <a:rPr lang="zh-CN" altLang="en-US" dirty="0"/>
              <a:t> </a:t>
            </a:r>
            <a:r>
              <a:rPr lang="en-US" altLang="zh-CN" dirty="0"/>
              <a:t>It</a:t>
            </a:r>
            <a:r>
              <a:rPr lang="zh-CN" altLang="en-US" dirty="0"/>
              <a:t> </a:t>
            </a:r>
            <a:r>
              <a:rPr lang="en-US" altLang="zh-CN" dirty="0"/>
              <a:t>contains</a:t>
            </a:r>
            <a:r>
              <a:rPr lang="zh-CN" altLang="en-US" dirty="0"/>
              <a:t> </a:t>
            </a:r>
            <a:r>
              <a:rPr lang="en-US" altLang="zh-CN" dirty="0"/>
              <a:t>all</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p>
          <a:p>
            <a:endParaRPr lang="en-US" dirty="0"/>
          </a:p>
        </p:txBody>
      </p:sp>
    </p:spTree>
    <p:extLst>
      <p:ext uri="{BB962C8B-B14F-4D97-AF65-F5344CB8AC3E}">
        <p14:creationId xmlns:p14="http://schemas.microsoft.com/office/powerpoint/2010/main" val="90159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4809-EE40-2945-86F1-26E513BBC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800D8-89CA-7748-9F35-342F13D80075}"/>
              </a:ext>
            </a:extLst>
          </p:cNvPr>
          <p:cNvSpPr>
            <a:spLocks noGrp="1"/>
          </p:cNvSpPr>
          <p:nvPr>
            <p:ph idx="1"/>
          </p:nvPr>
        </p:nvSpPr>
        <p:spPr/>
        <p:txBody>
          <a:bodyPr/>
          <a:lstStyle/>
          <a:p>
            <a:r>
              <a:rPr lang="en-US" altLang="zh-CN" dirty="0"/>
              <a:t>Foreach</a:t>
            </a:r>
            <a:r>
              <a:rPr lang="zh-CN" altLang="en-US" dirty="0"/>
              <a:t> </a:t>
            </a:r>
            <a:r>
              <a:rPr lang="en-US" altLang="zh-CN" dirty="0"/>
              <a:t>local</a:t>
            </a:r>
            <a:r>
              <a:rPr lang="zh-CN" altLang="en-US" dirty="0"/>
              <a:t> </a:t>
            </a:r>
            <a:r>
              <a:rPr lang="en-US" altLang="zh-CN" dirty="0"/>
              <a:t>center,</a:t>
            </a:r>
            <a:r>
              <a:rPr lang="zh-CN" altLang="en-US" dirty="0"/>
              <a:t> </a:t>
            </a:r>
            <a:r>
              <a:rPr lang="en-US" altLang="zh-CN" dirty="0"/>
              <a:t>get</a:t>
            </a:r>
            <a:r>
              <a:rPr lang="zh-CN" altLang="en-US" dirty="0"/>
              <a:t> </a:t>
            </a:r>
            <a:r>
              <a:rPr lang="en-US" altLang="zh-CN" dirty="0"/>
              <a:t>nearest</a:t>
            </a:r>
            <a:r>
              <a:rPr lang="zh-CN" altLang="en-US" dirty="0"/>
              <a:t> </a:t>
            </a:r>
            <a:r>
              <a:rPr lang="en-US" altLang="zh-CN" dirty="0"/>
              <a:t>top</a:t>
            </a:r>
            <a:r>
              <a:rPr lang="zh-CN" altLang="en-US" dirty="0"/>
              <a:t> </a:t>
            </a:r>
            <a:r>
              <a:rPr lang="en-US" altLang="zh-CN" dirty="0"/>
              <a:t>100</a:t>
            </a:r>
            <a:r>
              <a:rPr lang="zh-CN" altLang="en-US" dirty="0"/>
              <a:t> </a:t>
            </a:r>
            <a:r>
              <a:rPr lang="en-US" altLang="zh-CN" dirty="0"/>
              <a:t>gene;</a:t>
            </a:r>
          </a:p>
          <a:p>
            <a:r>
              <a:rPr lang="en-US" altLang="zh-CN" dirty="0"/>
              <a:t>If</a:t>
            </a:r>
            <a:r>
              <a:rPr lang="zh-CN" altLang="en-US" dirty="0"/>
              <a:t> </a:t>
            </a:r>
            <a:endParaRPr lang="en-US" dirty="0"/>
          </a:p>
        </p:txBody>
      </p:sp>
    </p:spTree>
    <p:extLst>
      <p:ext uri="{BB962C8B-B14F-4D97-AF65-F5344CB8AC3E}">
        <p14:creationId xmlns:p14="http://schemas.microsoft.com/office/powerpoint/2010/main" val="338957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2516381" y="4114931"/>
            <a:ext cx="2861475" cy="2743069"/>
          </a:xfrm>
          <a:prstGeom prst="rect">
            <a:avLst/>
          </a:prstGeom>
        </p:spPr>
      </p:pic>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743069"/>
              </a:xfrm>
            </p:spPr>
            <p:txBody>
              <a:bodyPr>
                <a:normAutofit fontScale="70000" lnSpcReduction="20000"/>
              </a:bodyPr>
              <a:lstStyle/>
              <a:p>
                <a:r>
                  <a:rPr lang="en-US" altLang="zh-CN" dirty="0">
                    <a:solidFill>
                      <a:srgbClr val="FF0000"/>
                    </a:solidFill>
                  </a:rPr>
                  <a:t>Gene which connects to most other genes with high correlation could be local center.</a:t>
                </a:r>
                <a:endParaRPr lang="en-US" i="1" dirty="0">
                  <a:latin typeface="Cambria Math" panose="02040503050406030204" pitchFamily="18" charset="0"/>
                </a:endParaRPr>
              </a:p>
              <a:p>
                <a14:m>
                  <m:oMath xmlns:m="http://schemas.openxmlformats.org/officeDocument/2006/math">
                    <m:sSub>
                      <m:sSubPr>
                        <m:ctrlPr>
                          <a:rPr lang="en-US" sz="3400" i="1" smtClean="0">
                            <a:latin typeface="Cambria Math" panose="02040503050406030204" pitchFamily="18" charset="0"/>
                          </a:rPr>
                        </m:ctrlPr>
                      </m:sSubPr>
                      <m:e>
                        <m:r>
                          <a:rPr lang="en-US" altLang="zh-CN"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altLang="zh-CN" sz="3400" i="1">
                                <a:latin typeface="Cambria Math" panose="02040503050406030204" pitchFamily="18" charset="0"/>
                              </a:rPr>
                              <m:t>𝑆𝑐𝑜𝑟𝑒</m:t>
                            </m:r>
                          </m:e>
                          <m:sub>
                            <m:r>
                              <a:rPr lang="en-US" sz="3400" i="1">
                                <a:latin typeface="Cambria Math" panose="02040503050406030204" pitchFamily="18" charset="0"/>
                              </a:rPr>
                              <m:t>𝑐𝑒𝑛𝑡𝑟𝑎𝑙𝑖𝑡𝑦</m:t>
                            </m:r>
                          </m:sub>
                        </m:sSub>
                        <m:r>
                          <a:rPr lang="en-US" altLang="zh-CN" sz="3400" b="0" i="1" smtClean="0">
                            <a:latin typeface="Cambria Math" panose="02040503050406030204" pitchFamily="18" charset="0"/>
                          </a:rPr>
                          <m:t>)</m:t>
                        </m:r>
                      </m:e>
                      <m:sub>
                        <m:r>
                          <a:rPr lang="en-US" altLang="zh-CN" sz="3400" b="0" i="1" smtClean="0">
                            <a:latin typeface="Cambria Math" panose="02040503050406030204" pitchFamily="18" charset="0"/>
                          </a:rPr>
                          <m:t>𝑖</m:t>
                        </m:r>
                      </m:sub>
                    </m:sSub>
                    <m:r>
                      <a:rPr lang="zh-CN" altLang="en-US" sz="3400" b="0" i="1" smtClean="0">
                        <a:latin typeface="Cambria Math" panose="02040503050406030204" pitchFamily="18" charset="0"/>
                      </a:rPr>
                      <m:t> </m:t>
                    </m:r>
                  </m:oMath>
                </a14:m>
                <a:endParaRPr lang="en-HK" altLang="zh-CN" sz="3400" b="0" i="1" dirty="0">
                  <a:latin typeface="Cambria Math" panose="02040503050406030204" pitchFamily="18" charset="0"/>
                </a:endParaRPr>
              </a:p>
              <a:p>
                <a14:m>
                  <m:oMath xmlns:m="http://schemas.openxmlformats.org/officeDocument/2006/math">
                    <m:r>
                      <a:rPr lang="en-US" sz="3400" i="1" smtClean="0">
                        <a:latin typeface="Cambria Math" panose="02040503050406030204" pitchFamily="18" charset="0"/>
                        <a:ea typeface="Cambria Math" panose="02040503050406030204" pitchFamily="18" charset="0"/>
                      </a:rPr>
                      <m:t>=</m:t>
                    </m:r>
                    <m:nary>
                      <m:naryPr>
                        <m:limLoc m:val="undOvr"/>
                        <m:ctrlPr>
                          <a:rPr lang="en-US" sz="3400" i="1" smtClean="0">
                            <a:latin typeface="Cambria Math" panose="02040503050406030204" pitchFamily="18" charset="0"/>
                            <a:ea typeface="Cambria Math" panose="02040503050406030204" pitchFamily="18" charset="0"/>
                          </a:rPr>
                        </m:ctrlPr>
                      </m:naryPr>
                      <m:sub>
                        <m:r>
                          <m:rPr>
                            <m:brk m:alnAt="24"/>
                          </m:rP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=0</m:t>
                        </m:r>
                      </m:sub>
                      <m:sup>
                        <m: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m:t>
                        </m:r>
                        <m:r>
                          <a:rPr lang="en-US" altLang="zh-CN" sz="3400" b="0" i="1" smtClean="0">
                            <a:latin typeface="Cambria Math" panose="02040503050406030204" pitchFamily="18" charset="0"/>
                            <a:ea typeface="Cambria Math" panose="02040503050406030204" pitchFamily="18" charset="0"/>
                          </a:rPr>
                          <m:t>𝐶</m:t>
                        </m:r>
                      </m:sup>
                      <m:e>
                        <m:d>
                          <m:dPr>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r>
                              <a:rPr lang="en-US" altLang="zh-CN" sz="3400" b="0" i="1" smtClean="0">
                                <a:latin typeface="Cambria Math" panose="02040503050406030204" pitchFamily="18" charset="0"/>
                                <a:ea typeface="Cambria Math" panose="02040503050406030204" pitchFamily="18" charset="0"/>
                              </a:rPr>
                              <m:t>𝑘</m:t>
                            </m:r>
                          </m:e>
                        </m:d>
                        <m:r>
                          <a:rPr lang="en-US" altLang="zh-CN" sz="3400" b="0" i="1" smtClean="0">
                            <a:latin typeface="Cambria Math" panose="02040503050406030204" pitchFamily="18" charset="0"/>
                            <a:ea typeface="Cambria Math" panose="02040503050406030204" pitchFamily="18" charset="0"/>
                          </a:rPr>
                          <m:t>·</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b="0" i="1" smtClean="0">
                                <a:latin typeface="Cambria Math" panose="02040503050406030204" pitchFamily="18" charset="0"/>
                                <a:ea typeface="Cambria Math" panose="02040503050406030204" pitchFamily="18" charset="0"/>
                              </a:rPr>
                              <m:t>𝑙𝑜𝑔</m:t>
                            </m:r>
                          </m:e>
                          <m:sub>
                            <m:r>
                              <a:rPr lang="en-US" altLang="zh-CN" sz="3400" b="0" i="1" smtClean="0">
                                <a:latin typeface="Cambria Math" panose="02040503050406030204" pitchFamily="18" charset="0"/>
                                <a:ea typeface="Cambria Math" panose="02040503050406030204" pitchFamily="18" charset="0"/>
                              </a:rPr>
                              <m:t>2</m:t>
                            </m:r>
                          </m:sub>
                        </m:sSub>
                        <m:d>
                          <m:dPr>
                            <m:begChr m:val="{"/>
                            <m:endChr m:val="}"/>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i="1">
                                    <a:latin typeface="Cambria Math" panose="02040503050406030204" pitchFamily="18" charset="0"/>
                                    <a:ea typeface="Cambria Math" panose="02040503050406030204" pitchFamily="18" charset="0"/>
                                  </a:rPr>
                                  <m:t>𝑐𝑜𝑢𝑛𝑡</m:t>
                                </m:r>
                              </m:e>
                              <m:sub>
                                <m:r>
                                  <a:rPr lang="en-US" altLang="zh-CN" sz="3400" b="0" i="1" smtClean="0">
                                    <a:latin typeface="Cambria Math" panose="02040503050406030204" pitchFamily="18" charset="0"/>
                                    <a:ea typeface="Cambria Math" panose="02040503050406030204" pitchFamily="18" charset="0"/>
                                  </a:rPr>
                                  <m:t>𝑖</m:t>
                                </m:r>
                              </m:sub>
                            </m:sSub>
                            <m:r>
                              <a:rPr lang="en-US" altLang="zh-CN" sz="3400" b="0" i="1" smtClean="0">
                                <a:latin typeface="Cambria Math" panose="02040503050406030204" pitchFamily="18" charset="0"/>
                                <a:ea typeface="Cambria Math" panose="02040503050406030204" pitchFamily="18" charset="0"/>
                              </a:rPr>
                              <m:t>)</m:t>
                            </m:r>
                          </m:e>
                        </m:d>
                      </m:e>
                    </m:nary>
                  </m:oMath>
                </a14:m>
                <a:endParaRPr lang="en-US" sz="3200" dirty="0"/>
              </a:p>
              <a:p>
                <a:endParaRPr lang="en-US" altLang="zh-CN" sz="2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𝑐𝑜𝑢𝑛𝑡</m:t>
                        </m:r>
                      </m:e>
                      <m:sub>
                        <m:r>
                          <a:rPr lang="en-US" altLang="zh-CN" sz="2200" b="0" i="1" smtClean="0">
                            <a:latin typeface="Cambria Math" panose="02040503050406030204" pitchFamily="18" charset="0"/>
                          </a:rPr>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endParaRPr lang="en-US" sz="2200" dirty="0"/>
              </a:p>
            </p:txBody>
          </p:sp>
        </mc:Choice>
        <mc:Fallback xmlns="">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743069"/>
              </a:xfrm>
              <a:blipFill>
                <a:blip r:embed="rId4"/>
                <a:stretch>
                  <a:fillRect l="-1508" t="-414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99172715"/>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b="1" u="none" strike="noStrike" dirty="0">
                          <a:solidFill>
                            <a:srgbClr val="FF0000"/>
                          </a:solidFill>
                          <a:effectLst/>
                        </a:rPr>
                        <a:t>5</a:t>
                      </a:r>
                      <a:endParaRPr lang="en-HK" sz="1000" b="1" i="0" u="none" strike="noStrike" dirty="0">
                        <a:solidFill>
                          <a:srgbClr val="FF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sp>
        <p:nvSpPr>
          <p:cNvPr id="6" name="TextBox 5">
            <a:extLst>
              <a:ext uri="{FF2B5EF4-FFF2-40B4-BE49-F238E27FC236}">
                <a16:creationId xmlns:a16="http://schemas.microsoft.com/office/drawing/2014/main" id="{A15C8B84-BA9C-1C48-BF96-D100FDF4BF9B}"/>
              </a:ext>
            </a:extLst>
          </p:cNvPr>
          <p:cNvSpPr txBox="1"/>
          <p:nvPr/>
        </p:nvSpPr>
        <p:spPr>
          <a:xfrm>
            <a:off x="3225286" y="541869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pic>
        <p:nvPicPr>
          <p:cNvPr id="7" name="Picture 6">
            <a:extLst>
              <a:ext uri="{FF2B5EF4-FFF2-40B4-BE49-F238E27FC236}">
                <a16:creationId xmlns:a16="http://schemas.microsoft.com/office/drawing/2014/main" id="{A5F9F429-4F1F-B94A-ADD8-47F0859C6CA8}"/>
              </a:ext>
            </a:extLst>
          </p:cNvPr>
          <p:cNvPicPr>
            <a:picLocks noChangeAspect="1"/>
          </p:cNvPicPr>
          <p:nvPr/>
        </p:nvPicPr>
        <p:blipFill>
          <a:blip r:embed="rId5"/>
          <a:stretch>
            <a:fillRect/>
          </a:stretch>
        </p:blipFill>
        <p:spPr>
          <a:xfrm>
            <a:off x="358113" y="4562508"/>
            <a:ext cx="2012969" cy="1712366"/>
          </a:xfrm>
          <a:prstGeom prst="rect">
            <a:avLst/>
          </a:prstGeom>
        </p:spPr>
      </p:pic>
    </p:spTree>
    <p:extLst>
      <p:ext uri="{BB962C8B-B14F-4D97-AF65-F5344CB8AC3E}">
        <p14:creationId xmlns:p14="http://schemas.microsoft.com/office/powerpoint/2010/main" val="73732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a:xfrm>
            <a:off x="514108" y="365125"/>
            <a:ext cx="10515600" cy="1325563"/>
          </a:xfrm>
        </p:spPr>
        <p:txBody>
          <a:bodyPr/>
          <a:lstStyle/>
          <a:p>
            <a:r>
              <a:rPr lang="en-US" dirty="0"/>
              <a:t>Nearest neighbors searching</a:t>
            </a:r>
            <a:r>
              <a:rPr lang="zh-CN" altLang="en-US" dirty="0"/>
              <a:t> </a:t>
            </a:r>
            <a:r>
              <a:rPr lang="en-US" altLang="zh-CN" dirty="0"/>
              <a:t>(core</a:t>
            </a:r>
            <a:r>
              <a:rPr lang="zh-CN" altLang="en-US" dirty="0"/>
              <a:t> </a:t>
            </a:r>
            <a:r>
              <a:rPr lang="en-US" altLang="zh-CN" dirty="0"/>
              <a:t>markers)</a:t>
            </a:r>
            <a:endParaRPr lang="en-US" dirty="0"/>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5877331" y="1958352"/>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 (or center)</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a:xfrm>
            <a:off x="467807" y="365125"/>
            <a:ext cx="10515600" cy="1325563"/>
          </a:xfrm>
        </p:spPr>
        <p:txBody>
          <a:bodyPr/>
          <a:lstStyle/>
          <a:p>
            <a:r>
              <a:rPr lang="en-US" altLang="zh-CN" dirty="0"/>
              <a:t>Full</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5175694" cy="4351338"/>
          </a:xfrm>
        </p:spPr>
        <p:txBody>
          <a:bodyPr>
            <a:normAutofit/>
          </a:bodyPr>
          <a:lstStyle/>
          <a:p>
            <a:r>
              <a:rPr lang="en-US" dirty="0"/>
              <a:t>A </a:t>
            </a:r>
            <a:r>
              <a:rPr lang="en-HK" dirty="0"/>
              <a:t>new gene</a:t>
            </a:r>
            <a:r>
              <a:rPr lang="en-US" dirty="0"/>
              <a:t> is classified by a </a:t>
            </a:r>
            <a:r>
              <a:rPr lang="en-US" dirty="0">
                <a:solidFill>
                  <a:srgbClr val="FF0000"/>
                </a:solidFill>
              </a:rPr>
              <a:t>majority vote </a:t>
            </a:r>
            <a:r>
              <a:rPr lang="en-US" dirty="0"/>
              <a:t>of its neighbors, with the </a:t>
            </a:r>
            <a:r>
              <a:rPr lang="en-HK" dirty="0"/>
              <a:t>gene</a:t>
            </a:r>
            <a:r>
              <a:rPr lang="en-US" dirty="0"/>
              <a:t> being assigned to the </a:t>
            </a:r>
            <a:r>
              <a:rPr lang="en-US" altLang="zh-CN" dirty="0"/>
              <a:t>marker</a:t>
            </a:r>
            <a:r>
              <a:rPr lang="zh-CN" altLang="en-US" dirty="0"/>
              <a:t> </a:t>
            </a:r>
            <a:r>
              <a:rPr lang="en-US" altLang="zh-CN" dirty="0"/>
              <a:t>module</a:t>
            </a:r>
            <a:r>
              <a:rPr lang="en-US" dirty="0"/>
              <a:t> most common among its k nearest neighbors.</a:t>
            </a:r>
          </a:p>
          <a:p>
            <a:r>
              <a:rPr lang="en-US" dirty="0"/>
              <a:t>K was chosen by cross validation</a:t>
            </a:r>
            <a:r>
              <a:rPr lang="en-US" altLang="zh-CN" dirty="0"/>
              <a:t>.</a:t>
            </a:r>
            <a:endParaRPr lang="en-US" dirty="0"/>
          </a:p>
          <a:p>
            <a:r>
              <a:rPr lang="en-US" dirty="0" err="1">
                <a:solidFill>
                  <a:srgbClr val="FF0000"/>
                </a:solidFill>
              </a:rPr>
              <a:t>Kd</a:t>
            </a:r>
            <a:r>
              <a:rPr lang="en-US" dirty="0">
                <a:solidFill>
                  <a:srgbClr val="FF0000"/>
                </a:solidFill>
              </a:rPr>
              <a:t> tree </a:t>
            </a:r>
            <a:r>
              <a:rPr lang="en-US" dirty="0"/>
              <a:t>was used to improve the searching efficiency</a:t>
            </a:r>
            <a:r>
              <a:rPr lang="en-US" altLang="zh-CN" dirty="0"/>
              <a:t>.</a:t>
            </a:r>
            <a:endParaRPr lang="en-US" dirty="0"/>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p:cNvCxnSpPr>
          <p:nvPr/>
        </p:nvCxnSpPr>
        <p:spPr>
          <a:xfrm flipH="1" flipV="1">
            <a:off x="2952937" y="363855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09E2B31-8181-4746-AFC5-E4D2B6D9B5D3}"/>
              </a:ext>
            </a:extLst>
          </p:cNvPr>
          <p:cNvPicPr>
            <a:picLocks noChangeAspect="1"/>
          </p:cNvPicPr>
          <p:nvPr/>
        </p:nvPicPr>
        <p:blipFill>
          <a:blip r:embed="rId3"/>
          <a:stretch>
            <a:fillRect/>
          </a:stretch>
        </p:blipFill>
        <p:spPr>
          <a:xfrm>
            <a:off x="533725" y="3106488"/>
            <a:ext cx="2743200" cy="644370"/>
          </a:xfrm>
          <a:prstGeom prst="rect">
            <a:avLst/>
          </a:prstGeom>
        </p:spPr>
      </p:pic>
      <p:pic>
        <p:nvPicPr>
          <p:cNvPr id="15" name="图片 14">
            <a:extLst>
              <a:ext uri="{FF2B5EF4-FFF2-40B4-BE49-F238E27FC236}">
                <a16:creationId xmlns:a16="http://schemas.microsoft.com/office/drawing/2014/main" id="{757230F1-0121-46E9-BBBD-7BA36E376926}"/>
              </a:ext>
            </a:extLst>
          </p:cNvPr>
          <p:cNvPicPr>
            <a:picLocks noChangeAspect="1"/>
          </p:cNvPicPr>
          <p:nvPr/>
        </p:nvPicPr>
        <p:blipFill>
          <a:blip r:embed="rId4"/>
          <a:stretch>
            <a:fillRect/>
          </a:stretch>
        </p:blipFill>
        <p:spPr>
          <a:xfrm>
            <a:off x="4408160" y="3066549"/>
            <a:ext cx="2743200" cy="729967"/>
          </a:xfrm>
          <a:prstGeom prst="rect">
            <a:avLst/>
          </a:prstGeom>
        </p:spPr>
      </p:pic>
      <p:pic>
        <p:nvPicPr>
          <p:cNvPr id="17" name="图片 16">
            <a:extLst>
              <a:ext uri="{FF2B5EF4-FFF2-40B4-BE49-F238E27FC236}">
                <a16:creationId xmlns:a16="http://schemas.microsoft.com/office/drawing/2014/main" id="{D4A5D69B-4011-4F65-890D-FC0D0B4AA89E}"/>
              </a:ext>
            </a:extLst>
          </p:cNvPr>
          <p:cNvPicPr>
            <a:picLocks noChangeAspect="1"/>
          </p:cNvPicPr>
          <p:nvPr/>
        </p:nvPicPr>
        <p:blipFill>
          <a:blip r:embed="rId5"/>
          <a:stretch>
            <a:fillRect/>
          </a:stretch>
        </p:blipFill>
        <p:spPr>
          <a:xfrm>
            <a:off x="8331139" y="3055689"/>
            <a:ext cx="2743200" cy="740828"/>
          </a:xfrm>
          <a:prstGeom prst="rect">
            <a:avLst/>
          </a:prstGeom>
        </p:spPr>
      </p:pic>
      <p:pic>
        <p:nvPicPr>
          <p:cNvPr id="20" name="图片 19">
            <a:extLst>
              <a:ext uri="{FF2B5EF4-FFF2-40B4-BE49-F238E27FC236}">
                <a16:creationId xmlns:a16="http://schemas.microsoft.com/office/drawing/2014/main" id="{D6829900-7405-4294-A404-DB3AC86F0FCC}"/>
              </a:ext>
            </a:extLst>
          </p:cNvPr>
          <p:cNvPicPr>
            <a:picLocks noChangeAspect="1"/>
          </p:cNvPicPr>
          <p:nvPr/>
        </p:nvPicPr>
        <p:blipFill>
          <a:blip r:embed="rId6"/>
          <a:stretch>
            <a:fillRect/>
          </a:stretch>
        </p:blipFill>
        <p:spPr>
          <a:xfrm>
            <a:off x="533725" y="5989867"/>
            <a:ext cx="2743200" cy="808581"/>
          </a:xfrm>
          <a:prstGeom prst="rect">
            <a:avLst/>
          </a:prstGeom>
        </p:spPr>
      </p:pic>
      <p:pic>
        <p:nvPicPr>
          <p:cNvPr id="22" name="图片 21">
            <a:extLst>
              <a:ext uri="{FF2B5EF4-FFF2-40B4-BE49-F238E27FC236}">
                <a16:creationId xmlns:a16="http://schemas.microsoft.com/office/drawing/2014/main" id="{4C958FEA-EF6C-4D51-88EE-09C66E220022}"/>
              </a:ext>
            </a:extLst>
          </p:cNvPr>
          <p:cNvPicPr>
            <a:picLocks noChangeAspect="1"/>
          </p:cNvPicPr>
          <p:nvPr/>
        </p:nvPicPr>
        <p:blipFill>
          <a:blip r:embed="rId7"/>
          <a:stretch>
            <a:fillRect/>
          </a:stretch>
        </p:blipFill>
        <p:spPr>
          <a:xfrm>
            <a:off x="4408160" y="6002049"/>
            <a:ext cx="2743200" cy="808581"/>
          </a:xfrm>
          <a:prstGeom prst="rect">
            <a:avLst/>
          </a:prstGeom>
        </p:spPr>
      </p:pic>
      <p:pic>
        <p:nvPicPr>
          <p:cNvPr id="24" name="Picture 7">
            <a:extLst>
              <a:ext uri="{FF2B5EF4-FFF2-40B4-BE49-F238E27FC236}">
                <a16:creationId xmlns:a16="http://schemas.microsoft.com/office/drawing/2014/main" id="{F2909F7F-62F6-4158-8147-8ADBB10DF289}"/>
              </a:ext>
            </a:extLst>
          </p:cNvPr>
          <p:cNvPicPr>
            <a:picLocks noChangeAspect="1"/>
          </p:cNvPicPr>
          <p:nvPr/>
        </p:nvPicPr>
        <p:blipFill>
          <a:blip r:embed="rId8"/>
          <a:stretch>
            <a:fillRect/>
          </a:stretch>
        </p:blipFill>
        <p:spPr>
          <a:xfrm>
            <a:off x="8603437" y="4324077"/>
            <a:ext cx="3323707" cy="2374076"/>
          </a:xfrm>
          <a:prstGeom prst="rect">
            <a:avLst/>
          </a:prstGeom>
        </p:spPr>
      </p:pic>
      <p:pic>
        <p:nvPicPr>
          <p:cNvPr id="26" name="图片 25">
            <a:extLst>
              <a:ext uri="{FF2B5EF4-FFF2-40B4-BE49-F238E27FC236}">
                <a16:creationId xmlns:a16="http://schemas.microsoft.com/office/drawing/2014/main" id="{F48E8DF3-B5D1-4CD0-83DF-3DFC18CB08DB}"/>
              </a:ext>
            </a:extLst>
          </p:cNvPr>
          <p:cNvPicPr>
            <a:picLocks noChangeAspect="1"/>
          </p:cNvPicPr>
          <p:nvPr/>
        </p:nvPicPr>
        <p:blipFill>
          <a:blip r:embed="rId9"/>
          <a:stretch>
            <a:fillRect/>
          </a:stretch>
        </p:blipFill>
        <p:spPr>
          <a:xfrm>
            <a:off x="4456704" y="3718503"/>
            <a:ext cx="2743200" cy="2205533"/>
          </a:xfrm>
          <a:prstGeom prst="rect">
            <a:avLst/>
          </a:prstGeom>
        </p:spPr>
      </p:pic>
      <p:pic>
        <p:nvPicPr>
          <p:cNvPr id="27" name="图片 26">
            <a:extLst>
              <a:ext uri="{FF2B5EF4-FFF2-40B4-BE49-F238E27FC236}">
                <a16:creationId xmlns:a16="http://schemas.microsoft.com/office/drawing/2014/main" id="{2BB390C8-1BF0-4E35-B97D-0D9ACED78E6A}"/>
              </a:ext>
            </a:extLst>
          </p:cNvPr>
          <p:cNvPicPr>
            <a:picLocks noChangeAspect="1"/>
          </p:cNvPicPr>
          <p:nvPr/>
        </p:nvPicPr>
        <p:blipFill>
          <a:blip r:embed="rId10"/>
          <a:stretch>
            <a:fillRect/>
          </a:stretch>
        </p:blipFill>
        <p:spPr>
          <a:xfrm>
            <a:off x="533725" y="3718504"/>
            <a:ext cx="2743200" cy="2205533"/>
          </a:xfrm>
          <a:prstGeom prst="rect">
            <a:avLst/>
          </a:prstGeom>
        </p:spPr>
      </p:pic>
      <p:pic>
        <p:nvPicPr>
          <p:cNvPr id="28" name="图片 27">
            <a:extLst>
              <a:ext uri="{FF2B5EF4-FFF2-40B4-BE49-F238E27FC236}">
                <a16:creationId xmlns:a16="http://schemas.microsoft.com/office/drawing/2014/main" id="{94CC3C6F-9813-4EDA-BC9A-BC807CE6C595}"/>
              </a:ext>
            </a:extLst>
          </p:cNvPr>
          <p:cNvPicPr>
            <a:picLocks noChangeAspect="1"/>
          </p:cNvPicPr>
          <p:nvPr/>
        </p:nvPicPr>
        <p:blipFill>
          <a:blip r:embed="rId11"/>
          <a:stretch>
            <a:fillRect/>
          </a:stretch>
        </p:blipFill>
        <p:spPr>
          <a:xfrm>
            <a:off x="8331139" y="850156"/>
            <a:ext cx="2743200" cy="2205533"/>
          </a:xfrm>
          <a:prstGeom prst="rect">
            <a:avLst/>
          </a:prstGeom>
        </p:spPr>
      </p:pic>
      <p:pic>
        <p:nvPicPr>
          <p:cNvPr id="29" name="图片 28">
            <a:extLst>
              <a:ext uri="{FF2B5EF4-FFF2-40B4-BE49-F238E27FC236}">
                <a16:creationId xmlns:a16="http://schemas.microsoft.com/office/drawing/2014/main" id="{B6C0EBD3-CA9D-42AE-84EE-195960AC4195}"/>
              </a:ext>
            </a:extLst>
          </p:cNvPr>
          <p:cNvPicPr>
            <a:picLocks noChangeAspect="1"/>
          </p:cNvPicPr>
          <p:nvPr/>
        </p:nvPicPr>
        <p:blipFill>
          <a:blip r:embed="rId12"/>
          <a:stretch>
            <a:fillRect/>
          </a:stretch>
        </p:blipFill>
        <p:spPr>
          <a:xfrm>
            <a:off x="4407081" y="835685"/>
            <a:ext cx="2743200" cy="2205533"/>
          </a:xfrm>
          <a:prstGeom prst="rect">
            <a:avLst/>
          </a:prstGeom>
        </p:spPr>
      </p:pic>
      <p:pic>
        <p:nvPicPr>
          <p:cNvPr id="30" name="图片 29">
            <a:extLst>
              <a:ext uri="{FF2B5EF4-FFF2-40B4-BE49-F238E27FC236}">
                <a16:creationId xmlns:a16="http://schemas.microsoft.com/office/drawing/2014/main" id="{837596A4-82F6-400D-97A7-A01A4D04D009}"/>
              </a:ext>
            </a:extLst>
          </p:cNvPr>
          <p:cNvPicPr>
            <a:picLocks noChangeAspect="1"/>
          </p:cNvPicPr>
          <p:nvPr/>
        </p:nvPicPr>
        <p:blipFill>
          <a:blip r:embed="rId13"/>
          <a:stretch>
            <a:fillRect/>
          </a:stretch>
        </p:blipFill>
        <p:spPr>
          <a:xfrm>
            <a:off x="534687" y="868175"/>
            <a:ext cx="2743200" cy="2205533"/>
          </a:xfrm>
          <a:prstGeom prst="rect">
            <a:avLst/>
          </a:prstGeom>
        </p:spPr>
      </p:pic>
      <p:sp>
        <p:nvSpPr>
          <p:cNvPr id="31" name="Title 1">
            <a:extLst>
              <a:ext uri="{FF2B5EF4-FFF2-40B4-BE49-F238E27FC236}">
                <a16:creationId xmlns:a16="http://schemas.microsoft.com/office/drawing/2014/main" id="{705C92B4-907B-DA4C-8A5D-589E7065955F}"/>
              </a:ext>
            </a:extLst>
          </p:cNvPr>
          <p:cNvSpPr>
            <a:spLocks noGrp="1"/>
          </p:cNvSpPr>
          <p:nvPr>
            <p:ph type="title"/>
          </p:nvPr>
        </p:nvSpPr>
        <p:spPr>
          <a:xfrm>
            <a:off x="838200" y="-3841"/>
            <a:ext cx="10515600" cy="1325563"/>
          </a:xfrm>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25" name="文本框 24">
            <a:extLst>
              <a:ext uri="{FF2B5EF4-FFF2-40B4-BE49-F238E27FC236}">
                <a16:creationId xmlns:a16="http://schemas.microsoft.com/office/drawing/2014/main" id="{D9C2CB6C-00DA-4677-97CF-D25DD1F38549}"/>
              </a:ext>
            </a:extLst>
          </p:cNvPr>
          <p:cNvSpPr txBox="1"/>
          <p:nvPr/>
        </p:nvSpPr>
        <p:spPr>
          <a:xfrm>
            <a:off x="1905325" y="925952"/>
            <a:ext cx="1207062" cy="369332"/>
          </a:xfrm>
          <a:prstGeom prst="rect">
            <a:avLst/>
          </a:prstGeom>
          <a:noFill/>
        </p:spPr>
        <p:txBody>
          <a:bodyPr wrap="none" rtlCol="0">
            <a:spAutoFit/>
          </a:bodyPr>
          <a:lstStyle/>
          <a:p>
            <a:r>
              <a:rPr lang="en-US" dirty="0">
                <a:solidFill>
                  <a:srgbClr val="FF0000"/>
                </a:solidFill>
              </a:rPr>
              <a:t>breakpoint</a:t>
            </a:r>
          </a:p>
        </p:txBody>
      </p:sp>
      <p:pic>
        <p:nvPicPr>
          <p:cNvPr id="32" name="Picture 31">
            <a:extLst>
              <a:ext uri="{FF2B5EF4-FFF2-40B4-BE49-F238E27FC236}">
                <a16:creationId xmlns:a16="http://schemas.microsoft.com/office/drawing/2014/main" id="{5EBBB890-FB66-A84B-9687-B9382D0E5535}"/>
              </a:ext>
            </a:extLst>
          </p:cNvPr>
          <p:cNvPicPr>
            <a:picLocks noChangeAspect="1"/>
          </p:cNvPicPr>
          <p:nvPr/>
        </p:nvPicPr>
        <p:blipFill>
          <a:blip r:embed="rId14"/>
          <a:stretch>
            <a:fillRect/>
          </a:stretch>
        </p:blipFill>
        <p:spPr>
          <a:xfrm>
            <a:off x="10952560" y="90364"/>
            <a:ext cx="1081941" cy="1029495"/>
          </a:xfrm>
          <a:prstGeom prst="rect">
            <a:avLst/>
          </a:prstGeom>
        </p:spPr>
      </p:pic>
      <p:cxnSp>
        <p:nvCxnSpPr>
          <p:cNvPr id="3" name="Straight Arrow Connector 2">
            <a:extLst>
              <a:ext uri="{FF2B5EF4-FFF2-40B4-BE49-F238E27FC236}">
                <a16:creationId xmlns:a16="http://schemas.microsoft.com/office/drawing/2014/main" id="{FC73A9DA-D546-3349-AA8A-0C5ACD67F17E}"/>
              </a:ext>
            </a:extLst>
          </p:cNvPr>
          <p:cNvCxnSpPr/>
          <p:nvPr/>
        </p:nvCxnSpPr>
        <p:spPr>
          <a:xfrm>
            <a:off x="8354019" y="5179571"/>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863D4B-7C3E-1F40-B3F4-C7D7DE2F6B28}"/>
              </a:ext>
            </a:extLst>
          </p:cNvPr>
          <p:cNvCxnSpPr/>
          <p:nvPr/>
        </p:nvCxnSpPr>
        <p:spPr>
          <a:xfrm>
            <a:off x="8350802" y="497979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0ED990-DBE0-7B49-99BA-B2AEADDF6D7E}"/>
              </a:ext>
            </a:extLst>
          </p:cNvPr>
          <p:cNvCxnSpPr/>
          <p:nvPr/>
        </p:nvCxnSpPr>
        <p:spPr>
          <a:xfrm>
            <a:off x="8359510" y="5363958"/>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053BD9-AFDE-EF4A-BE4B-38997B1F8741}"/>
              </a:ext>
            </a:extLst>
          </p:cNvPr>
          <p:cNvCxnSpPr/>
          <p:nvPr/>
        </p:nvCxnSpPr>
        <p:spPr>
          <a:xfrm>
            <a:off x="8360635" y="5592444"/>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442DF2-8455-7B49-B5D6-27837B309323}"/>
              </a:ext>
            </a:extLst>
          </p:cNvPr>
          <p:cNvCxnSpPr/>
          <p:nvPr/>
        </p:nvCxnSpPr>
        <p:spPr>
          <a:xfrm>
            <a:off x="8353146" y="455695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D4316D-A847-C64B-9062-D569F124DACE}"/>
              </a:ext>
            </a:extLst>
          </p:cNvPr>
          <p:cNvSpPr txBox="1"/>
          <p:nvPr/>
        </p:nvSpPr>
        <p:spPr>
          <a:xfrm>
            <a:off x="1112098" y="3750858"/>
            <a:ext cx="1635961" cy="369332"/>
          </a:xfrm>
          <a:prstGeom prst="rect">
            <a:avLst/>
          </a:prstGeom>
          <a:noFill/>
        </p:spPr>
        <p:txBody>
          <a:bodyPr wrap="none" rtlCol="0">
            <a:spAutoFit/>
          </a:bodyPr>
          <a:lstStyle/>
          <a:p>
            <a:r>
              <a:rPr lang="en-US" altLang="zh-CN" dirty="0"/>
              <a:t>Marker</a:t>
            </a:r>
            <a:r>
              <a:rPr lang="zh-CN" altLang="en-US" dirty="0"/>
              <a:t> </a:t>
            </a:r>
            <a:r>
              <a:rPr lang="en-US" altLang="zh-CN" dirty="0"/>
              <a:t>module</a:t>
            </a:r>
            <a:endParaRPr lang="en-US" dirty="0"/>
          </a:p>
        </p:txBody>
      </p:sp>
      <p:sp>
        <p:nvSpPr>
          <p:cNvPr id="5" name="TextBox 4">
            <a:extLst>
              <a:ext uri="{FF2B5EF4-FFF2-40B4-BE49-F238E27FC236}">
                <a16:creationId xmlns:a16="http://schemas.microsoft.com/office/drawing/2014/main" id="{8B060871-3836-A143-9BE1-E4D3ED29B64D}"/>
              </a:ext>
            </a:extLst>
          </p:cNvPr>
          <p:cNvSpPr txBox="1"/>
          <p:nvPr/>
        </p:nvSpPr>
        <p:spPr>
          <a:xfrm>
            <a:off x="7217102" y="4857943"/>
            <a:ext cx="1096839" cy="584775"/>
          </a:xfrm>
          <a:prstGeom prst="rect">
            <a:avLst/>
          </a:prstGeom>
          <a:noFill/>
        </p:spPr>
        <p:txBody>
          <a:bodyPr wrap="none" rtlCol="0">
            <a:spAutoFit/>
          </a:bodyPr>
          <a:lstStyle/>
          <a:p>
            <a:pPr algn="ctr"/>
            <a:r>
              <a:rPr lang="en-US" altLang="zh-CN" sz="1600" dirty="0"/>
              <a:t>High</a:t>
            </a:r>
          </a:p>
          <a:p>
            <a:pPr algn="ctr"/>
            <a:r>
              <a:rPr lang="en-US" altLang="zh-CN" sz="1600" dirty="0"/>
              <a:t>correlation</a:t>
            </a:r>
            <a:endParaRPr lang="en-US" sz="1600" dirty="0"/>
          </a:p>
        </p:txBody>
      </p:sp>
    </p:spTree>
    <p:extLst>
      <p:ext uri="{BB962C8B-B14F-4D97-AF65-F5344CB8AC3E}">
        <p14:creationId xmlns:p14="http://schemas.microsoft.com/office/powerpoint/2010/main" val="166723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a:xfrm>
            <a:off x="838200" y="1632744"/>
            <a:ext cx="5054600" cy="4351338"/>
          </a:xfrm>
        </p:spPr>
        <p:txBody>
          <a:bodyPr/>
          <a:lstStyle/>
          <a:p>
            <a:r>
              <a:rPr lang="en-US" altLang="zh-CN" b="1" dirty="0"/>
              <a:t>Smart-</a:t>
            </a:r>
            <a:r>
              <a:rPr lang="en-US" altLang="zh-CN" b="1" dirty="0" err="1"/>
              <a:t>seq</a:t>
            </a:r>
            <a:r>
              <a:rPr lang="en-US" altLang="zh-CN" b="1" dirty="0"/>
              <a:t>(2)</a:t>
            </a:r>
          </a:p>
          <a:p>
            <a:pPr lvl="1"/>
            <a:r>
              <a:rPr lang="en-US" altLang="zh-CN" dirty="0"/>
              <a:t>Expensive</a:t>
            </a:r>
            <a:r>
              <a:rPr lang="zh-CN" altLang="en-US" dirty="0"/>
              <a:t> </a:t>
            </a:r>
            <a:endParaRPr lang="en-US" altLang="zh-CN" dirty="0"/>
          </a:p>
          <a:p>
            <a:pPr lvl="1"/>
            <a:r>
              <a:rPr lang="en-US" altLang="zh-CN" dirty="0"/>
              <a:t>100-1000 cells</a:t>
            </a:r>
          </a:p>
          <a:p>
            <a:pPr lvl="1"/>
            <a:r>
              <a:rPr lang="en-US" altLang="zh-CN" dirty="0"/>
              <a:t>3k-10k expressed genes</a:t>
            </a:r>
          </a:p>
          <a:p>
            <a:pPr lvl="1"/>
            <a:r>
              <a:rPr lang="en-US" altLang="zh-CN" dirty="0"/>
              <a:t>Low dropout rate</a:t>
            </a:r>
          </a:p>
          <a:p>
            <a:r>
              <a:rPr lang="en-US" altLang="zh-CN" b="1" dirty="0"/>
              <a:t>10x</a:t>
            </a:r>
            <a:r>
              <a:rPr lang="zh-CN" altLang="en-US" b="1" dirty="0"/>
              <a:t> </a:t>
            </a:r>
            <a:r>
              <a:rPr lang="en-US" altLang="zh-CN" b="1" dirty="0"/>
              <a:t>genomics</a:t>
            </a:r>
          </a:p>
          <a:p>
            <a:pPr lvl="1"/>
            <a:r>
              <a:rPr lang="en-US" altLang="zh-CN" dirty="0"/>
              <a:t>Relative</a:t>
            </a:r>
            <a:r>
              <a:rPr lang="zh-CN" altLang="en-US" dirty="0"/>
              <a:t> </a:t>
            </a:r>
            <a:r>
              <a:rPr lang="en-US" altLang="zh-CN" dirty="0"/>
              <a:t>cheap</a:t>
            </a:r>
          </a:p>
          <a:p>
            <a:pPr lvl="1"/>
            <a:r>
              <a:rPr lang="en-US" dirty="0"/>
              <a:t>1k-10k cells</a:t>
            </a:r>
          </a:p>
          <a:p>
            <a:pPr lvl="1"/>
            <a:r>
              <a:rPr lang="en-US" dirty="0"/>
              <a:t>500-3000 expressed genes</a:t>
            </a:r>
          </a:p>
          <a:p>
            <a:pPr lvl="1"/>
            <a:r>
              <a:rPr lang="en-US" dirty="0"/>
              <a:t>High dropout rate</a:t>
            </a:r>
          </a:p>
        </p:txBody>
      </p:sp>
      <p:sp>
        <p:nvSpPr>
          <p:cNvPr id="4" name="TextBox 3">
            <a:extLst>
              <a:ext uri="{FF2B5EF4-FFF2-40B4-BE49-F238E27FC236}">
                <a16:creationId xmlns:a16="http://schemas.microsoft.com/office/drawing/2014/main" id="{82B4A2A4-F5CA-D642-9234-8219123F7CCD}"/>
              </a:ext>
            </a:extLst>
          </p:cNvPr>
          <p:cNvSpPr txBox="1"/>
          <p:nvPr/>
        </p:nvSpPr>
        <p:spPr>
          <a:xfrm>
            <a:off x="6211747" y="3577580"/>
            <a:ext cx="3410036" cy="461665"/>
          </a:xfrm>
          <a:prstGeom prst="rect">
            <a:avLst/>
          </a:prstGeom>
          <a:noFill/>
        </p:spPr>
        <p:txBody>
          <a:bodyPr wrap="none" rtlCol="0">
            <a:spAutoFit/>
          </a:bodyPr>
          <a:lstStyle/>
          <a:p>
            <a:r>
              <a:rPr lang="en-US" altLang="zh-CN" sz="2400" dirty="0"/>
              <a:t>estimate</a:t>
            </a:r>
            <a:r>
              <a:rPr lang="zh-CN" altLang="en-US" sz="2400" dirty="0"/>
              <a:t> </a:t>
            </a:r>
            <a:r>
              <a:rPr lang="en-US" altLang="zh-CN" sz="2400" dirty="0"/>
              <a:t>the</a:t>
            </a:r>
            <a:r>
              <a:rPr lang="zh-CN" altLang="en-US" sz="2400" dirty="0"/>
              <a:t> </a:t>
            </a:r>
            <a:r>
              <a:rPr lang="en-US" altLang="zh-CN" sz="2400" dirty="0"/>
              <a:t>dropout</a:t>
            </a:r>
            <a:r>
              <a:rPr lang="zh-CN" altLang="en-US" sz="2400" dirty="0"/>
              <a:t> </a:t>
            </a:r>
            <a:r>
              <a:rPr lang="en-US" altLang="zh-CN" sz="2400" dirty="0"/>
              <a:t>rate</a:t>
            </a:r>
            <a:endParaRPr lang="en-US" sz="2400" dirty="0"/>
          </a:p>
        </p:txBody>
      </p:sp>
    </p:spTree>
    <p:extLst>
      <p:ext uri="{BB962C8B-B14F-4D97-AF65-F5344CB8AC3E}">
        <p14:creationId xmlns:p14="http://schemas.microsoft.com/office/powerpoint/2010/main" val="361518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562582"/>
            <a:ext cx="10875380" cy="4827067"/>
          </a:xfrm>
        </p:spPr>
        <p:txBody>
          <a:bodyPr>
            <a:normAutofit fontScale="92500" lnSpcReduction="20000"/>
          </a:bodyPr>
          <a:lstStyle/>
          <a:p>
            <a:r>
              <a:rPr lang="en-US" altLang="zh-CN" b="1" dirty="0"/>
              <a:t>Heterogeneity</a:t>
            </a:r>
            <a:r>
              <a:rPr lang="en-US" altLang="zh-CN" dirty="0"/>
              <a:t>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b="1"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b="1" dirty="0"/>
              <a:t>Marker gene: </a:t>
            </a:r>
            <a:r>
              <a:rPr lang="en-US" dirty="0"/>
              <a:t>uniquely/highly expressed gene for certain cells.</a:t>
            </a:r>
          </a:p>
          <a:p>
            <a:r>
              <a:rPr lang="en-US" b="1" dirty="0"/>
              <a:t>Cell </a:t>
            </a:r>
            <a:r>
              <a:rPr lang="en-US" altLang="zh-CN" b="1" dirty="0"/>
              <a:t>identity: </a:t>
            </a:r>
            <a:r>
              <a:rPr lang="en-US" altLang="zh-CN" dirty="0"/>
              <a:t>marker can </a:t>
            </a:r>
            <a:r>
              <a:rPr lang="en-US" dirty="0"/>
              <a:t>reliably distinguish between two or more clusters.</a:t>
            </a:r>
          </a:p>
          <a:p>
            <a:endParaRPr lang="en-US" dirty="0"/>
          </a:p>
          <a:p>
            <a:r>
              <a:rPr lang="en-US" altLang="zh-CN" dirty="0"/>
              <a:t>The</a:t>
            </a:r>
            <a:r>
              <a:rPr lang="zh-CN" altLang="en-US" dirty="0"/>
              <a:t> </a:t>
            </a:r>
            <a:r>
              <a:rPr lang="en-US" altLang="zh-CN" dirty="0"/>
              <a:t>main</a:t>
            </a:r>
            <a:r>
              <a:rPr lang="zh-CN" altLang="en-US" dirty="0"/>
              <a:t> </a:t>
            </a:r>
            <a:r>
              <a:rPr lang="en-US" altLang="zh-CN" dirty="0"/>
              <a:t>purpose</a:t>
            </a:r>
            <a:r>
              <a:rPr lang="zh-CN" altLang="en-US" dirty="0"/>
              <a:t> </a:t>
            </a:r>
            <a:r>
              <a:rPr lang="en-US" altLang="zh-CN" dirty="0"/>
              <a:t>of</a:t>
            </a:r>
            <a:r>
              <a:rPr lang="zh-CN" altLang="en-US" dirty="0"/>
              <a:t> </a:t>
            </a:r>
            <a:r>
              <a:rPr lang="en-US" altLang="zh-CN" dirty="0"/>
              <a:t>clustering</a:t>
            </a:r>
            <a:r>
              <a:rPr lang="zh-CN" altLang="en-US" dirty="0"/>
              <a:t> </a:t>
            </a:r>
            <a:r>
              <a:rPr lang="en-US" altLang="zh-CN" dirty="0"/>
              <a:t>is</a:t>
            </a:r>
            <a:r>
              <a:rPr lang="zh-CN" altLang="en-US" dirty="0"/>
              <a:t> </a:t>
            </a:r>
            <a:r>
              <a:rPr lang="en-US" altLang="zh-CN" dirty="0"/>
              <a:t>to</a:t>
            </a:r>
            <a:r>
              <a:rPr lang="zh-CN" altLang="en-US" dirty="0"/>
              <a:t> </a:t>
            </a:r>
            <a:r>
              <a:rPr lang="en-US" altLang="zh-CN" dirty="0"/>
              <a:t>find</a:t>
            </a:r>
            <a:r>
              <a:rPr lang="zh-CN" altLang="en-US" dirty="0"/>
              <a:t> </a:t>
            </a:r>
            <a:r>
              <a:rPr lang="en-US" altLang="zh-CN" dirty="0"/>
              <a:t>subtypes</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markers.</a:t>
            </a:r>
            <a:endParaRPr lang="en-US" dirty="0"/>
          </a:p>
          <a:p>
            <a:r>
              <a:rPr lang="en-US" dirty="0"/>
              <a:t>Crucially, marker genes can be used for experimental validation.</a:t>
            </a:r>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15EFC-85AB-8546-9BED-4F54EB4C9036}"/>
              </a:ext>
            </a:extLst>
          </p:cNvPr>
          <p:cNvPicPr>
            <a:picLocks noChangeAspect="1"/>
          </p:cNvPicPr>
          <p:nvPr/>
        </p:nvPicPr>
        <p:blipFill>
          <a:blip r:embed="rId2"/>
          <a:stretch>
            <a:fillRect/>
          </a:stretch>
        </p:blipFill>
        <p:spPr>
          <a:xfrm>
            <a:off x="7240278" y="5602281"/>
            <a:ext cx="2160000" cy="856904"/>
          </a:xfrm>
          <a:prstGeom prst="rect">
            <a:avLst/>
          </a:prstGeom>
        </p:spPr>
      </p:pic>
      <p:pic>
        <p:nvPicPr>
          <p:cNvPr id="5" name="Picture 4">
            <a:extLst>
              <a:ext uri="{FF2B5EF4-FFF2-40B4-BE49-F238E27FC236}">
                <a16:creationId xmlns:a16="http://schemas.microsoft.com/office/drawing/2014/main" id="{DC512C2F-3720-DB41-8CD2-F1198D5E4496}"/>
              </a:ext>
            </a:extLst>
          </p:cNvPr>
          <p:cNvPicPr>
            <a:picLocks noChangeAspect="1"/>
          </p:cNvPicPr>
          <p:nvPr/>
        </p:nvPicPr>
        <p:blipFill>
          <a:blip r:embed="rId3"/>
          <a:stretch>
            <a:fillRect/>
          </a:stretch>
        </p:blipFill>
        <p:spPr>
          <a:xfrm>
            <a:off x="7240278" y="3925680"/>
            <a:ext cx="2160000" cy="1713803"/>
          </a:xfrm>
          <a:prstGeom prst="rect">
            <a:avLst/>
          </a:prstGeom>
        </p:spPr>
      </p:pic>
      <p:pic>
        <p:nvPicPr>
          <p:cNvPr id="6" name="Picture 5">
            <a:extLst>
              <a:ext uri="{FF2B5EF4-FFF2-40B4-BE49-F238E27FC236}">
                <a16:creationId xmlns:a16="http://schemas.microsoft.com/office/drawing/2014/main" id="{3650F8B8-4A50-B444-A257-3B0389CAD00F}"/>
              </a:ext>
            </a:extLst>
          </p:cNvPr>
          <p:cNvPicPr>
            <a:picLocks noChangeAspect="1"/>
          </p:cNvPicPr>
          <p:nvPr/>
        </p:nvPicPr>
        <p:blipFill>
          <a:blip r:embed="rId4"/>
          <a:stretch>
            <a:fillRect/>
          </a:stretch>
        </p:blipFill>
        <p:spPr>
          <a:xfrm>
            <a:off x="4962136" y="5602281"/>
            <a:ext cx="2160000" cy="856903"/>
          </a:xfrm>
          <a:prstGeom prst="rect">
            <a:avLst/>
          </a:prstGeom>
        </p:spPr>
      </p:pic>
      <p:pic>
        <p:nvPicPr>
          <p:cNvPr id="7" name="Picture 6">
            <a:extLst>
              <a:ext uri="{FF2B5EF4-FFF2-40B4-BE49-F238E27FC236}">
                <a16:creationId xmlns:a16="http://schemas.microsoft.com/office/drawing/2014/main" id="{CBD50FF4-D8EA-804C-8356-588DB128E78D}"/>
              </a:ext>
            </a:extLst>
          </p:cNvPr>
          <p:cNvPicPr>
            <a:picLocks noChangeAspect="1"/>
          </p:cNvPicPr>
          <p:nvPr/>
        </p:nvPicPr>
        <p:blipFill>
          <a:blip r:embed="rId5"/>
          <a:stretch>
            <a:fillRect/>
          </a:stretch>
        </p:blipFill>
        <p:spPr>
          <a:xfrm>
            <a:off x="4962136" y="3925681"/>
            <a:ext cx="2160000" cy="1713803"/>
          </a:xfrm>
          <a:prstGeom prst="rect">
            <a:avLst/>
          </a:prstGeom>
        </p:spPr>
      </p:pic>
      <p:pic>
        <p:nvPicPr>
          <p:cNvPr id="8" name="Picture 7">
            <a:extLst>
              <a:ext uri="{FF2B5EF4-FFF2-40B4-BE49-F238E27FC236}">
                <a16:creationId xmlns:a16="http://schemas.microsoft.com/office/drawing/2014/main" id="{12C1D26F-97D3-C245-B441-E50A15CF3E13}"/>
              </a:ext>
            </a:extLst>
          </p:cNvPr>
          <p:cNvPicPr>
            <a:picLocks noChangeAspect="1"/>
          </p:cNvPicPr>
          <p:nvPr/>
        </p:nvPicPr>
        <p:blipFill>
          <a:blip r:embed="rId6"/>
          <a:stretch>
            <a:fillRect/>
          </a:stretch>
        </p:blipFill>
        <p:spPr>
          <a:xfrm>
            <a:off x="2669648" y="5659467"/>
            <a:ext cx="2107337" cy="799716"/>
          </a:xfrm>
          <a:prstGeom prst="rect">
            <a:avLst/>
          </a:prstGeom>
        </p:spPr>
      </p:pic>
      <p:pic>
        <p:nvPicPr>
          <p:cNvPr id="9" name="Picture 8">
            <a:extLst>
              <a:ext uri="{FF2B5EF4-FFF2-40B4-BE49-F238E27FC236}">
                <a16:creationId xmlns:a16="http://schemas.microsoft.com/office/drawing/2014/main" id="{24BD81B5-96D3-A540-9DCE-61647E04A97B}"/>
              </a:ext>
            </a:extLst>
          </p:cNvPr>
          <p:cNvPicPr>
            <a:picLocks noChangeAspect="1"/>
          </p:cNvPicPr>
          <p:nvPr/>
        </p:nvPicPr>
        <p:blipFill>
          <a:blip r:embed="rId7"/>
          <a:stretch>
            <a:fillRect/>
          </a:stretch>
        </p:blipFill>
        <p:spPr>
          <a:xfrm>
            <a:off x="2683994" y="3925681"/>
            <a:ext cx="2160000" cy="1713803"/>
          </a:xfrm>
          <a:prstGeom prst="rect">
            <a:avLst/>
          </a:prstGeom>
        </p:spPr>
      </p:pic>
      <p:pic>
        <p:nvPicPr>
          <p:cNvPr id="10" name="Picture 9">
            <a:extLst>
              <a:ext uri="{FF2B5EF4-FFF2-40B4-BE49-F238E27FC236}">
                <a16:creationId xmlns:a16="http://schemas.microsoft.com/office/drawing/2014/main" id="{30FD19BE-874B-CA45-B368-AA151EEB829B}"/>
              </a:ext>
            </a:extLst>
          </p:cNvPr>
          <p:cNvPicPr>
            <a:picLocks noChangeAspect="1"/>
          </p:cNvPicPr>
          <p:nvPr/>
        </p:nvPicPr>
        <p:blipFill>
          <a:blip r:embed="rId8"/>
          <a:stretch>
            <a:fillRect/>
          </a:stretch>
        </p:blipFill>
        <p:spPr>
          <a:xfrm>
            <a:off x="339653" y="5602282"/>
            <a:ext cx="2160000" cy="856902"/>
          </a:xfrm>
          <a:prstGeom prst="rect">
            <a:avLst/>
          </a:prstGeom>
        </p:spPr>
      </p:pic>
      <p:pic>
        <p:nvPicPr>
          <p:cNvPr id="11" name="Picture 10">
            <a:extLst>
              <a:ext uri="{FF2B5EF4-FFF2-40B4-BE49-F238E27FC236}">
                <a16:creationId xmlns:a16="http://schemas.microsoft.com/office/drawing/2014/main" id="{7CC09F89-4129-104E-BD70-C264BFA53B8E}"/>
              </a:ext>
            </a:extLst>
          </p:cNvPr>
          <p:cNvPicPr>
            <a:picLocks noChangeAspect="1"/>
          </p:cNvPicPr>
          <p:nvPr/>
        </p:nvPicPr>
        <p:blipFill>
          <a:blip r:embed="rId9"/>
          <a:stretch>
            <a:fillRect/>
          </a:stretch>
        </p:blipFill>
        <p:spPr>
          <a:xfrm>
            <a:off x="339653" y="3961274"/>
            <a:ext cx="2160000" cy="1713803"/>
          </a:xfrm>
          <a:prstGeom prst="rect">
            <a:avLst/>
          </a:prstGeom>
        </p:spPr>
      </p:pic>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a:xfrm>
            <a:off x="562897" y="20996"/>
            <a:ext cx="8187813" cy="1325563"/>
          </a:xfrm>
        </p:spPr>
        <p:txBody>
          <a:bodyPr/>
          <a:lstStyle/>
          <a:p>
            <a:r>
              <a:rPr lang="en-US" dirty="0"/>
              <a:t>Smart-</a:t>
            </a:r>
            <a:r>
              <a:rPr lang="en-US" dirty="0" err="1"/>
              <a:t>seq</a:t>
            </a:r>
            <a:r>
              <a:rPr lang="en-US" dirty="0"/>
              <a:t> dataset</a:t>
            </a:r>
            <a:r>
              <a:rPr lang="zh-CN" altLang="en-US" dirty="0"/>
              <a:t> </a:t>
            </a:r>
            <a:r>
              <a:rPr lang="en-US" altLang="zh-CN" dirty="0"/>
              <a:t>(our</a:t>
            </a:r>
            <a:r>
              <a:rPr lang="zh-CN" altLang="en-US" dirty="0"/>
              <a:t> </a:t>
            </a:r>
            <a:r>
              <a:rPr lang="en-US" altLang="zh-CN" dirty="0"/>
              <a:t>HSCR</a:t>
            </a:r>
            <a:r>
              <a:rPr lang="zh-CN" altLang="en-US" dirty="0"/>
              <a:t> </a:t>
            </a:r>
            <a:r>
              <a:rPr lang="en-US" altLang="zh-CN" dirty="0"/>
              <a:t>cells)</a:t>
            </a:r>
            <a:endParaRPr lang="en-US" dirty="0"/>
          </a:p>
        </p:txBody>
      </p:sp>
      <p:pic>
        <p:nvPicPr>
          <p:cNvPr id="12" name="Picture 11">
            <a:extLst>
              <a:ext uri="{FF2B5EF4-FFF2-40B4-BE49-F238E27FC236}">
                <a16:creationId xmlns:a16="http://schemas.microsoft.com/office/drawing/2014/main" id="{EF60BC26-77A4-874D-B046-5C90C888964C}"/>
              </a:ext>
            </a:extLst>
          </p:cNvPr>
          <p:cNvPicPr>
            <a:picLocks noChangeAspect="1"/>
          </p:cNvPicPr>
          <p:nvPr/>
        </p:nvPicPr>
        <p:blipFill>
          <a:blip r:embed="rId10"/>
          <a:stretch>
            <a:fillRect/>
          </a:stretch>
        </p:blipFill>
        <p:spPr>
          <a:xfrm>
            <a:off x="7240277" y="2780162"/>
            <a:ext cx="2160000" cy="808499"/>
          </a:xfrm>
          <a:prstGeom prst="rect">
            <a:avLst/>
          </a:prstGeom>
        </p:spPr>
      </p:pic>
      <p:pic>
        <p:nvPicPr>
          <p:cNvPr id="13" name="Picture 12">
            <a:extLst>
              <a:ext uri="{FF2B5EF4-FFF2-40B4-BE49-F238E27FC236}">
                <a16:creationId xmlns:a16="http://schemas.microsoft.com/office/drawing/2014/main" id="{BDBD23F6-8A52-5943-B58E-B9F9FD67796C}"/>
              </a:ext>
            </a:extLst>
          </p:cNvPr>
          <p:cNvPicPr>
            <a:picLocks noChangeAspect="1"/>
          </p:cNvPicPr>
          <p:nvPr/>
        </p:nvPicPr>
        <p:blipFill>
          <a:blip r:embed="rId11"/>
          <a:stretch>
            <a:fillRect/>
          </a:stretch>
        </p:blipFill>
        <p:spPr>
          <a:xfrm>
            <a:off x="7260617" y="1090752"/>
            <a:ext cx="2160000" cy="1713803"/>
          </a:xfrm>
          <a:prstGeom prst="rect">
            <a:avLst/>
          </a:prstGeom>
        </p:spPr>
      </p:pic>
      <p:pic>
        <p:nvPicPr>
          <p:cNvPr id="14" name="Picture 13">
            <a:extLst>
              <a:ext uri="{FF2B5EF4-FFF2-40B4-BE49-F238E27FC236}">
                <a16:creationId xmlns:a16="http://schemas.microsoft.com/office/drawing/2014/main" id="{B8E5BDE8-F394-5041-BFB5-EA44ECD4859E}"/>
              </a:ext>
            </a:extLst>
          </p:cNvPr>
          <p:cNvPicPr>
            <a:picLocks noChangeAspect="1"/>
          </p:cNvPicPr>
          <p:nvPr/>
        </p:nvPicPr>
        <p:blipFill>
          <a:blip r:embed="rId12"/>
          <a:stretch>
            <a:fillRect/>
          </a:stretch>
        </p:blipFill>
        <p:spPr>
          <a:xfrm>
            <a:off x="5011038" y="2780162"/>
            <a:ext cx="2160000" cy="808500"/>
          </a:xfrm>
          <a:prstGeom prst="rect">
            <a:avLst/>
          </a:prstGeom>
        </p:spPr>
      </p:pic>
      <p:pic>
        <p:nvPicPr>
          <p:cNvPr id="15" name="Picture 14">
            <a:extLst>
              <a:ext uri="{FF2B5EF4-FFF2-40B4-BE49-F238E27FC236}">
                <a16:creationId xmlns:a16="http://schemas.microsoft.com/office/drawing/2014/main" id="{A71FBC59-7128-1A47-860D-18B1E152D3A8}"/>
              </a:ext>
            </a:extLst>
          </p:cNvPr>
          <p:cNvPicPr>
            <a:picLocks noChangeAspect="1"/>
          </p:cNvPicPr>
          <p:nvPr/>
        </p:nvPicPr>
        <p:blipFill>
          <a:blip r:embed="rId13"/>
          <a:stretch>
            <a:fillRect/>
          </a:stretch>
        </p:blipFill>
        <p:spPr>
          <a:xfrm>
            <a:off x="4941797" y="1078555"/>
            <a:ext cx="2160000" cy="1713803"/>
          </a:xfrm>
          <a:prstGeom prst="rect">
            <a:avLst/>
          </a:prstGeom>
        </p:spPr>
      </p:pic>
      <p:pic>
        <p:nvPicPr>
          <p:cNvPr id="16" name="Picture 15">
            <a:extLst>
              <a:ext uri="{FF2B5EF4-FFF2-40B4-BE49-F238E27FC236}">
                <a16:creationId xmlns:a16="http://schemas.microsoft.com/office/drawing/2014/main" id="{82CAFB05-0840-3641-B181-3F0E1716C2F2}"/>
              </a:ext>
            </a:extLst>
          </p:cNvPr>
          <p:cNvPicPr>
            <a:picLocks noChangeAspect="1"/>
          </p:cNvPicPr>
          <p:nvPr/>
        </p:nvPicPr>
        <p:blipFill>
          <a:blip r:embed="rId14"/>
          <a:stretch>
            <a:fillRect/>
          </a:stretch>
        </p:blipFill>
        <p:spPr>
          <a:xfrm>
            <a:off x="2643317" y="2804554"/>
            <a:ext cx="2160000" cy="784107"/>
          </a:xfrm>
          <a:prstGeom prst="rect">
            <a:avLst/>
          </a:prstGeom>
        </p:spPr>
      </p:pic>
      <p:pic>
        <p:nvPicPr>
          <p:cNvPr id="17" name="Picture 16">
            <a:extLst>
              <a:ext uri="{FF2B5EF4-FFF2-40B4-BE49-F238E27FC236}">
                <a16:creationId xmlns:a16="http://schemas.microsoft.com/office/drawing/2014/main" id="{1BE3BB13-B2DB-5745-A441-C5D57DA80B11}"/>
              </a:ext>
            </a:extLst>
          </p:cNvPr>
          <p:cNvPicPr>
            <a:picLocks noChangeAspect="1"/>
          </p:cNvPicPr>
          <p:nvPr/>
        </p:nvPicPr>
        <p:blipFill>
          <a:blip r:embed="rId15"/>
          <a:stretch>
            <a:fillRect/>
          </a:stretch>
        </p:blipFill>
        <p:spPr>
          <a:xfrm>
            <a:off x="2643317" y="1078556"/>
            <a:ext cx="2160000" cy="1713803"/>
          </a:xfrm>
          <a:prstGeom prst="rect">
            <a:avLst/>
          </a:prstGeom>
        </p:spPr>
      </p:pic>
      <p:pic>
        <p:nvPicPr>
          <p:cNvPr id="18" name="Picture 17">
            <a:extLst>
              <a:ext uri="{FF2B5EF4-FFF2-40B4-BE49-F238E27FC236}">
                <a16:creationId xmlns:a16="http://schemas.microsoft.com/office/drawing/2014/main" id="{EF0C3668-EF00-A04F-A71E-94A7621ABE7D}"/>
              </a:ext>
            </a:extLst>
          </p:cNvPr>
          <p:cNvPicPr>
            <a:picLocks noChangeAspect="1"/>
          </p:cNvPicPr>
          <p:nvPr/>
        </p:nvPicPr>
        <p:blipFill>
          <a:blip r:embed="rId16"/>
          <a:stretch>
            <a:fillRect/>
          </a:stretch>
        </p:blipFill>
        <p:spPr>
          <a:xfrm>
            <a:off x="349926" y="2796925"/>
            <a:ext cx="2160000" cy="791736"/>
          </a:xfrm>
          <a:prstGeom prst="rect">
            <a:avLst/>
          </a:prstGeom>
        </p:spPr>
      </p:pic>
      <p:pic>
        <p:nvPicPr>
          <p:cNvPr id="19" name="Picture 18">
            <a:extLst>
              <a:ext uri="{FF2B5EF4-FFF2-40B4-BE49-F238E27FC236}">
                <a16:creationId xmlns:a16="http://schemas.microsoft.com/office/drawing/2014/main" id="{C9D6D4D6-5DD7-2947-95DF-68DA3CC0963F}"/>
              </a:ext>
            </a:extLst>
          </p:cNvPr>
          <p:cNvPicPr>
            <a:picLocks noChangeAspect="1"/>
          </p:cNvPicPr>
          <p:nvPr/>
        </p:nvPicPr>
        <p:blipFill>
          <a:blip r:embed="rId17"/>
          <a:stretch>
            <a:fillRect/>
          </a:stretch>
        </p:blipFill>
        <p:spPr>
          <a:xfrm>
            <a:off x="354808" y="1090752"/>
            <a:ext cx="2160000" cy="1713803"/>
          </a:xfrm>
          <a:prstGeom prst="rect">
            <a:avLst/>
          </a:prstGeom>
        </p:spPr>
      </p:pic>
      <p:pic>
        <p:nvPicPr>
          <p:cNvPr id="20" name="Picture 19">
            <a:extLst>
              <a:ext uri="{FF2B5EF4-FFF2-40B4-BE49-F238E27FC236}">
                <a16:creationId xmlns:a16="http://schemas.microsoft.com/office/drawing/2014/main" id="{6B603AD8-0581-994D-8D2E-C07A14AF6490}"/>
              </a:ext>
            </a:extLst>
          </p:cNvPr>
          <p:cNvPicPr>
            <a:picLocks noChangeAspect="1"/>
          </p:cNvPicPr>
          <p:nvPr/>
        </p:nvPicPr>
        <p:blipFill rotWithShape="1">
          <a:blip r:embed="rId18"/>
          <a:srcRect r="56705" b="3194"/>
          <a:stretch/>
        </p:blipFill>
        <p:spPr>
          <a:xfrm>
            <a:off x="9764039" y="498860"/>
            <a:ext cx="2098722" cy="2324969"/>
          </a:xfrm>
          <a:prstGeom prst="rect">
            <a:avLst/>
          </a:prstGeom>
        </p:spPr>
      </p:pic>
      <p:sp>
        <p:nvSpPr>
          <p:cNvPr id="21" name="TextBox 20">
            <a:extLst>
              <a:ext uri="{FF2B5EF4-FFF2-40B4-BE49-F238E27FC236}">
                <a16:creationId xmlns:a16="http://schemas.microsoft.com/office/drawing/2014/main" id="{6C4D01B8-DA5F-CF48-9E80-E5B483EF2255}"/>
              </a:ext>
            </a:extLst>
          </p:cNvPr>
          <p:cNvSpPr txBox="1"/>
          <p:nvPr/>
        </p:nvSpPr>
        <p:spPr>
          <a:xfrm>
            <a:off x="1020148" y="3626699"/>
            <a:ext cx="931409" cy="369332"/>
          </a:xfrm>
          <a:prstGeom prst="rect">
            <a:avLst/>
          </a:prstGeom>
          <a:noFill/>
        </p:spPr>
        <p:txBody>
          <a:bodyPr wrap="none" rtlCol="0">
            <a:spAutoFit/>
          </a:bodyPr>
          <a:lstStyle/>
          <a:p>
            <a:r>
              <a:rPr lang="en-US" altLang="zh-CN" dirty="0"/>
              <a:t>cluster1</a:t>
            </a:r>
            <a:endParaRPr lang="en-US" dirty="0"/>
          </a:p>
        </p:txBody>
      </p:sp>
      <p:sp>
        <p:nvSpPr>
          <p:cNvPr id="22" name="TextBox 21">
            <a:extLst>
              <a:ext uri="{FF2B5EF4-FFF2-40B4-BE49-F238E27FC236}">
                <a16:creationId xmlns:a16="http://schemas.microsoft.com/office/drawing/2014/main" id="{C8679690-131A-3648-8497-4E8C54F561DC}"/>
              </a:ext>
            </a:extLst>
          </p:cNvPr>
          <p:cNvSpPr txBox="1"/>
          <p:nvPr/>
        </p:nvSpPr>
        <p:spPr>
          <a:xfrm>
            <a:off x="3416432" y="3631149"/>
            <a:ext cx="931409" cy="369332"/>
          </a:xfrm>
          <a:prstGeom prst="rect">
            <a:avLst/>
          </a:prstGeom>
          <a:noFill/>
        </p:spPr>
        <p:txBody>
          <a:bodyPr wrap="none" rtlCol="0">
            <a:spAutoFit/>
          </a:bodyPr>
          <a:lstStyle/>
          <a:p>
            <a:r>
              <a:rPr lang="en-US" altLang="zh-CN" dirty="0"/>
              <a:t>cluster2</a:t>
            </a:r>
            <a:endParaRPr lang="en-US" dirty="0"/>
          </a:p>
        </p:txBody>
      </p:sp>
      <p:sp>
        <p:nvSpPr>
          <p:cNvPr id="23" name="TextBox 22">
            <a:extLst>
              <a:ext uri="{FF2B5EF4-FFF2-40B4-BE49-F238E27FC236}">
                <a16:creationId xmlns:a16="http://schemas.microsoft.com/office/drawing/2014/main" id="{729A4628-A4BD-F344-A14D-EDABE8BE4DC1}"/>
              </a:ext>
            </a:extLst>
          </p:cNvPr>
          <p:cNvSpPr txBox="1"/>
          <p:nvPr/>
        </p:nvSpPr>
        <p:spPr>
          <a:xfrm>
            <a:off x="5625333" y="3626699"/>
            <a:ext cx="931409" cy="369332"/>
          </a:xfrm>
          <a:prstGeom prst="rect">
            <a:avLst/>
          </a:prstGeom>
          <a:noFill/>
        </p:spPr>
        <p:txBody>
          <a:bodyPr wrap="none" rtlCol="0">
            <a:spAutoFit/>
          </a:bodyPr>
          <a:lstStyle/>
          <a:p>
            <a:r>
              <a:rPr lang="en-US" altLang="zh-CN" dirty="0"/>
              <a:t>cluster3</a:t>
            </a:r>
            <a:endParaRPr lang="en-US" dirty="0"/>
          </a:p>
        </p:txBody>
      </p:sp>
      <p:sp>
        <p:nvSpPr>
          <p:cNvPr id="24" name="TextBox 23">
            <a:extLst>
              <a:ext uri="{FF2B5EF4-FFF2-40B4-BE49-F238E27FC236}">
                <a16:creationId xmlns:a16="http://schemas.microsoft.com/office/drawing/2014/main" id="{C71DFC74-868A-FD42-87D5-D337FDDFA377}"/>
              </a:ext>
            </a:extLst>
          </p:cNvPr>
          <p:cNvSpPr txBox="1"/>
          <p:nvPr/>
        </p:nvSpPr>
        <p:spPr>
          <a:xfrm>
            <a:off x="953948" y="6488668"/>
            <a:ext cx="931409" cy="369332"/>
          </a:xfrm>
          <a:prstGeom prst="rect">
            <a:avLst/>
          </a:prstGeom>
          <a:noFill/>
        </p:spPr>
        <p:txBody>
          <a:bodyPr wrap="none" rtlCol="0">
            <a:spAutoFit/>
          </a:bodyPr>
          <a:lstStyle/>
          <a:p>
            <a:r>
              <a:rPr lang="en-US" altLang="zh-CN" dirty="0"/>
              <a:t>cluster5</a:t>
            </a:r>
            <a:endParaRPr lang="en-US" dirty="0"/>
          </a:p>
        </p:txBody>
      </p:sp>
      <p:sp>
        <p:nvSpPr>
          <p:cNvPr id="25" name="TextBox 24">
            <a:extLst>
              <a:ext uri="{FF2B5EF4-FFF2-40B4-BE49-F238E27FC236}">
                <a16:creationId xmlns:a16="http://schemas.microsoft.com/office/drawing/2014/main" id="{4A43FC8B-F5CA-014B-985B-89A62C02FEF9}"/>
              </a:ext>
            </a:extLst>
          </p:cNvPr>
          <p:cNvSpPr txBox="1"/>
          <p:nvPr/>
        </p:nvSpPr>
        <p:spPr>
          <a:xfrm>
            <a:off x="7721539" y="3649420"/>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6" name="TextBox 25">
            <a:extLst>
              <a:ext uri="{FF2B5EF4-FFF2-40B4-BE49-F238E27FC236}">
                <a16:creationId xmlns:a16="http://schemas.microsoft.com/office/drawing/2014/main" id="{040FD644-282F-034C-A2E3-01BA45437197}"/>
              </a:ext>
            </a:extLst>
          </p:cNvPr>
          <p:cNvSpPr txBox="1"/>
          <p:nvPr/>
        </p:nvSpPr>
        <p:spPr>
          <a:xfrm>
            <a:off x="317386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7" name="TextBox 26">
            <a:extLst>
              <a:ext uri="{FF2B5EF4-FFF2-40B4-BE49-F238E27FC236}">
                <a16:creationId xmlns:a16="http://schemas.microsoft.com/office/drawing/2014/main" id="{4858E0DF-0990-A843-8EDD-F35D08EACF73}"/>
              </a:ext>
            </a:extLst>
          </p:cNvPr>
          <p:cNvSpPr txBox="1"/>
          <p:nvPr/>
        </p:nvSpPr>
        <p:spPr>
          <a:xfrm>
            <a:off x="771170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8" name="TextBox 27">
            <a:extLst>
              <a:ext uri="{FF2B5EF4-FFF2-40B4-BE49-F238E27FC236}">
                <a16:creationId xmlns:a16="http://schemas.microsoft.com/office/drawing/2014/main" id="{7EB5461A-3845-F549-8129-38F34EA4F919}"/>
              </a:ext>
            </a:extLst>
          </p:cNvPr>
          <p:cNvSpPr txBox="1"/>
          <p:nvPr/>
        </p:nvSpPr>
        <p:spPr>
          <a:xfrm>
            <a:off x="10019072" y="2823829"/>
            <a:ext cx="1424877" cy="369332"/>
          </a:xfrm>
          <a:prstGeom prst="rect">
            <a:avLst/>
          </a:prstGeom>
          <a:noFill/>
        </p:spPr>
        <p:txBody>
          <a:bodyPr wrap="none" rtlCol="0">
            <a:spAutoFit/>
          </a:bodyPr>
          <a:lstStyle/>
          <a:p>
            <a:r>
              <a:rPr lang="en-US" altLang="zh-CN" dirty="0"/>
              <a:t>Ground</a:t>
            </a:r>
            <a:r>
              <a:rPr lang="zh-CN" altLang="en-US" dirty="0"/>
              <a:t> </a:t>
            </a:r>
            <a:r>
              <a:rPr lang="en-US" altLang="zh-CN" dirty="0"/>
              <a:t>truth</a:t>
            </a:r>
            <a:endParaRPr lang="en-US" dirty="0"/>
          </a:p>
        </p:txBody>
      </p:sp>
      <p:sp>
        <p:nvSpPr>
          <p:cNvPr id="29" name="TextBox 28">
            <a:extLst>
              <a:ext uri="{FF2B5EF4-FFF2-40B4-BE49-F238E27FC236}">
                <a16:creationId xmlns:a16="http://schemas.microsoft.com/office/drawing/2014/main" id="{D990AA41-7605-5D41-B17D-E322D13A9C05}"/>
              </a:ext>
            </a:extLst>
          </p:cNvPr>
          <p:cNvSpPr txBox="1"/>
          <p:nvPr/>
        </p:nvSpPr>
        <p:spPr>
          <a:xfrm>
            <a:off x="9614119" y="3920428"/>
            <a:ext cx="2398562" cy="1754326"/>
          </a:xfrm>
          <a:prstGeom prst="rect">
            <a:avLst/>
          </a:prstGeom>
          <a:noFill/>
        </p:spPr>
        <p:txBody>
          <a:bodyPr wrap="square" rtlCol="0">
            <a:spAutoFit/>
          </a:bodyPr>
          <a:lstStyle/>
          <a:p>
            <a:r>
              <a:rPr lang="en-US" altLang="zh-CN" dirty="0"/>
              <a:t>All</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ground</a:t>
            </a:r>
            <a:r>
              <a:rPr lang="zh-CN" altLang="en-US" dirty="0"/>
              <a:t> </a:t>
            </a:r>
            <a:r>
              <a:rPr lang="en-US" altLang="zh-CN" dirty="0"/>
              <a:t>truth</a:t>
            </a:r>
            <a:r>
              <a:rPr lang="zh-CN" altLang="en-US" dirty="0"/>
              <a:t> </a:t>
            </a:r>
            <a:r>
              <a:rPr lang="en-US" altLang="zh-CN" dirty="0"/>
              <a:t>can</a:t>
            </a:r>
            <a:r>
              <a:rPr lang="zh-CN" altLang="en-US" dirty="0"/>
              <a:t> </a:t>
            </a:r>
            <a:r>
              <a:rPr lang="en-US" altLang="zh-CN" dirty="0"/>
              <a:t>be</a:t>
            </a:r>
            <a:r>
              <a:rPr lang="zh-CN" altLang="en-US" dirty="0"/>
              <a:t> </a:t>
            </a:r>
            <a:r>
              <a:rPr lang="en-US" altLang="zh-CN" dirty="0"/>
              <a:t>detected</a:t>
            </a:r>
            <a:r>
              <a:rPr lang="zh-CN" altLang="en-US" dirty="0"/>
              <a:t> </a:t>
            </a:r>
            <a:r>
              <a:rPr lang="en-US" altLang="zh-CN" dirty="0"/>
              <a:t>by</a:t>
            </a:r>
            <a:r>
              <a:rPr lang="zh-CN" altLang="en-US" dirty="0"/>
              <a:t> </a:t>
            </a:r>
            <a:r>
              <a:rPr lang="en-US" altLang="zh-CN" dirty="0"/>
              <a:t>MSIC.</a:t>
            </a:r>
          </a:p>
          <a:p>
            <a:endParaRPr lang="en-US" altLang="zh-CN" dirty="0"/>
          </a:p>
          <a:p>
            <a:r>
              <a:rPr lang="en-US" altLang="zh-CN" dirty="0"/>
              <a:t>Three</a:t>
            </a:r>
            <a:r>
              <a:rPr lang="zh-CN" altLang="en-US" dirty="0"/>
              <a:t> </a:t>
            </a:r>
            <a:r>
              <a:rPr lang="en-US" altLang="zh-CN" dirty="0"/>
              <a:t>new</a:t>
            </a:r>
            <a:r>
              <a:rPr lang="zh-CN" altLang="en-US" dirty="0"/>
              <a:t> </a:t>
            </a:r>
            <a:r>
              <a:rPr lang="en-US" altLang="zh-CN" dirty="0"/>
              <a:t>modules</a:t>
            </a:r>
            <a:r>
              <a:rPr lang="zh-CN" altLang="en-US" dirty="0"/>
              <a:t> </a:t>
            </a:r>
            <a:r>
              <a:rPr lang="en-US" altLang="zh-CN" dirty="0"/>
              <a:t>are</a:t>
            </a:r>
            <a:r>
              <a:rPr lang="zh-CN" altLang="en-US" dirty="0"/>
              <a:t> </a:t>
            </a:r>
            <a:r>
              <a:rPr lang="en-US" altLang="zh-CN" dirty="0"/>
              <a:t>detected.</a:t>
            </a:r>
            <a:r>
              <a:rPr lang="zh-CN" altLang="en-US" dirty="0"/>
              <a:t> </a:t>
            </a:r>
            <a:endParaRPr lang="en-US" dirty="0"/>
          </a:p>
        </p:txBody>
      </p:sp>
    </p:spTree>
    <p:extLst>
      <p:ext uri="{BB962C8B-B14F-4D97-AF65-F5344CB8AC3E}">
        <p14:creationId xmlns:p14="http://schemas.microsoft.com/office/powerpoint/2010/main" val="77764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Co-expression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normAutofit/>
          </a:bodyPr>
          <a:lstStyle/>
          <a:p>
            <a:r>
              <a:rPr lang="en-US" altLang="zh-CN" dirty="0"/>
              <a:t>MSIC</a:t>
            </a:r>
            <a:r>
              <a:rPr lang="zh-CN" altLang="en-US" dirty="0"/>
              <a:t> </a:t>
            </a:r>
            <a:r>
              <a:rPr lang="en-US" altLang="zh-CN" dirty="0"/>
              <a:t>is</a:t>
            </a:r>
            <a:r>
              <a:rPr lang="zh-CN" altLang="en-US" dirty="0"/>
              <a:t> </a:t>
            </a:r>
            <a:r>
              <a:rPr lang="en-US" altLang="zh-CN" dirty="0"/>
              <a:t>Similar</a:t>
            </a:r>
            <a:r>
              <a:rPr lang="zh-CN" altLang="en-US" dirty="0"/>
              <a:t> </a:t>
            </a:r>
            <a:r>
              <a:rPr lang="en-US" dirty="0"/>
              <a:t>to WGCNA</a:t>
            </a:r>
            <a:r>
              <a:rPr lang="zh-CN" altLang="en-US" dirty="0"/>
              <a:t> </a:t>
            </a:r>
            <a:r>
              <a:rPr lang="en-HK" altLang="zh-CN" dirty="0"/>
              <a:t>in</a:t>
            </a:r>
            <a:r>
              <a:rPr lang="zh-CN" altLang="en-US" dirty="0"/>
              <a:t> </a:t>
            </a:r>
            <a:r>
              <a:rPr lang="en-US" altLang="zh-CN" dirty="0"/>
              <a:t>some</a:t>
            </a:r>
            <a:r>
              <a:rPr lang="zh-CN" altLang="en-US" dirty="0"/>
              <a:t> </a:t>
            </a:r>
            <a:r>
              <a:rPr lang="en-US" altLang="zh-CN" dirty="0"/>
              <a:t>part.</a:t>
            </a:r>
            <a:endParaRPr lang="en-US" dirty="0"/>
          </a:p>
          <a:p>
            <a:endParaRPr lang="en-US" altLang="zh-CN" dirty="0"/>
          </a:p>
          <a:p>
            <a:r>
              <a:rPr lang="en-US" altLang="zh-CN" dirty="0"/>
              <a:t>WGCNA</a:t>
            </a:r>
          </a:p>
          <a:p>
            <a:pPr lvl="1"/>
            <a:r>
              <a:rPr lang="en-US" altLang="zh-CN" dirty="0"/>
              <a:t>No</a:t>
            </a:r>
            <a:r>
              <a:rPr lang="zh-CN" altLang="en-US" dirty="0"/>
              <a:t> </a:t>
            </a:r>
            <a:r>
              <a:rPr lang="en-US" altLang="zh-CN" dirty="0"/>
              <a:t>outlier</a:t>
            </a:r>
            <a:r>
              <a:rPr lang="zh-CN" altLang="en-US" dirty="0"/>
              <a:t> </a:t>
            </a:r>
            <a:r>
              <a:rPr lang="en-US" altLang="zh-CN" dirty="0"/>
              <a:t>detection</a:t>
            </a:r>
            <a:endParaRPr lang="en-US" dirty="0"/>
          </a:p>
          <a:p>
            <a:pPr lvl="1"/>
            <a:r>
              <a:rPr lang="en-US" dirty="0"/>
              <a:t>Hierarchical clustering</a:t>
            </a:r>
            <a:r>
              <a:rPr lang="zh-CN" altLang="en-US" dirty="0"/>
              <a:t> </a:t>
            </a:r>
            <a:r>
              <a:rPr lang="en-US" altLang="zh-CN" dirty="0"/>
              <a:t>(poor</a:t>
            </a:r>
            <a:r>
              <a:rPr lang="zh-CN" altLang="en-US" dirty="0"/>
              <a:t> </a:t>
            </a:r>
            <a:r>
              <a:rPr lang="en-US" altLang="zh-CN" dirty="0"/>
              <a:t>for</a:t>
            </a:r>
            <a:r>
              <a:rPr lang="zh-CN" altLang="en-US" dirty="0"/>
              <a:t> </a:t>
            </a:r>
            <a:r>
              <a:rPr lang="en-US" altLang="zh-CN" dirty="0"/>
              <a:t>core</a:t>
            </a:r>
            <a:r>
              <a:rPr lang="zh-CN" altLang="en-US" dirty="0"/>
              <a:t> </a:t>
            </a:r>
            <a:r>
              <a:rPr lang="en-US" altLang="zh-CN" dirty="0"/>
              <a:t>marker</a:t>
            </a:r>
            <a:r>
              <a:rPr lang="zh-CN" altLang="en-US" dirty="0"/>
              <a:t> </a:t>
            </a:r>
            <a:r>
              <a:rPr lang="en-US" altLang="zh-CN" dirty="0"/>
              <a:t>identification)</a:t>
            </a:r>
            <a:endParaRPr lang="en-US" dirty="0"/>
          </a:p>
          <a:p>
            <a:pPr lvl="1"/>
            <a:r>
              <a:rPr lang="en-US" altLang="zh-CN" dirty="0"/>
              <a:t>Only</a:t>
            </a:r>
            <a:r>
              <a:rPr lang="zh-CN" altLang="en-US" dirty="0"/>
              <a:t> </a:t>
            </a:r>
            <a:r>
              <a:rPr lang="en-US" altLang="zh-CN" dirty="0"/>
              <a:t>for</a:t>
            </a:r>
            <a:r>
              <a:rPr lang="zh-CN" altLang="en-US" dirty="0"/>
              <a:t> </a:t>
            </a:r>
            <a:r>
              <a:rPr lang="en-US" altLang="zh-CN" dirty="0"/>
              <a:t>full</a:t>
            </a:r>
            <a:r>
              <a:rPr lang="zh-CN" altLang="en-US" dirty="0"/>
              <a:t> </a:t>
            </a:r>
            <a:r>
              <a:rPr lang="en-US" altLang="zh-CN" dirty="0"/>
              <a:t>module</a:t>
            </a:r>
            <a:r>
              <a:rPr lang="zh-CN" altLang="en-US" dirty="0"/>
              <a:t> </a:t>
            </a:r>
            <a:r>
              <a:rPr lang="en-US" altLang="zh-CN" dirty="0"/>
              <a:t>identification</a:t>
            </a:r>
          </a:p>
          <a:p>
            <a:pPr lvl="1"/>
            <a:r>
              <a:rPr lang="en-US" altLang="zh-CN" dirty="0"/>
              <a:t>Cannot</a:t>
            </a:r>
            <a:r>
              <a:rPr lang="zh-CN" altLang="en-US" dirty="0"/>
              <a:t> </a:t>
            </a:r>
            <a:r>
              <a:rPr lang="en-US" altLang="zh-CN" dirty="0"/>
              <a:t>be</a:t>
            </a:r>
            <a:r>
              <a:rPr lang="zh-CN" altLang="en-US" dirty="0"/>
              <a:t> </a:t>
            </a:r>
            <a:r>
              <a:rPr lang="en-US" altLang="zh-CN" dirty="0"/>
              <a:t>used</a:t>
            </a:r>
            <a:r>
              <a:rPr lang="zh-CN" altLang="en-US" dirty="0"/>
              <a:t> </a:t>
            </a:r>
            <a:r>
              <a:rPr lang="en-US" altLang="zh-CN" dirty="0"/>
              <a:t>in</a:t>
            </a:r>
            <a:r>
              <a:rPr lang="zh-CN" altLang="en-US" dirty="0"/>
              <a:t> </a:t>
            </a:r>
            <a:r>
              <a:rPr lang="en-US" altLang="zh-CN" dirty="0" err="1"/>
              <a:t>scRNA-seq</a:t>
            </a:r>
            <a:endParaRPr lang="en-US" altLang="zh-CN" dirty="0"/>
          </a:p>
          <a:p>
            <a:endParaRPr lang="en-US" dirty="0"/>
          </a:p>
          <a:p>
            <a:r>
              <a:rPr lang="en-US" altLang="zh-CN" dirty="0"/>
              <a:t>MSIC</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zh-CN" altLang="en-US" dirty="0"/>
              <a:t> </a:t>
            </a:r>
            <a:r>
              <a:rPr lang="en-US" altLang="zh-CN" dirty="0"/>
              <a:t>bulk</a:t>
            </a:r>
            <a:r>
              <a:rPr lang="zh-CN" altLang="en-US" dirty="0"/>
              <a:t> </a:t>
            </a:r>
            <a:r>
              <a:rPr lang="en-US" altLang="zh-CN" dirty="0"/>
              <a:t>RNA-</a:t>
            </a:r>
            <a:r>
              <a:rPr lang="en-US" altLang="zh-CN" dirty="0" err="1"/>
              <a:t>seq</a:t>
            </a:r>
            <a:r>
              <a:rPr lang="zh-CN" altLang="en-US" dirty="0"/>
              <a:t> </a:t>
            </a:r>
            <a:r>
              <a:rPr lang="en-US" altLang="zh-CN" dirty="0"/>
              <a:t>samples</a:t>
            </a:r>
            <a:r>
              <a:rPr lang="zh-CN" altLang="en-US" dirty="0"/>
              <a:t> </a:t>
            </a:r>
            <a:r>
              <a:rPr lang="en-US" altLang="zh-CN" dirty="0" err="1"/>
              <a:t>anaylsis</a:t>
            </a:r>
            <a:r>
              <a:rPr lang="zh-CN" altLang="en-US" dirty="0"/>
              <a:t> </a:t>
            </a:r>
            <a:r>
              <a:rPr lang="en-US" altLang="zh-CN" dirty="0"/>
              <a:t>(&gt;100)</a:t>
            </a:r>
            <a:endParaRPr lang="en-US" dirty="0"/>
          </a:p>
        </p:txBody>
      </p:sp>
    </p:spTree>
    <p:extLst>
      <p:ext uri="{BB962C8B-B14F-4D97-AF65-F5344CB8AC3E}">
        <p14:creationId xmlns:p14="http://schemas.microsoft.com/office/powerpoint/2010/main" val="53144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HK" dirty="0">
                <a:solidFill>
                  <a:schemeClr val="dk1"/>
                </a:solidFill>
              </a:rPr>
              <a:t>Execution time</a:t>
            </a:r>
            <a:r>
              <a:rPr lang="zh-CN" altLang="en-US" dirty="0">
                <a:solidFill>
                  <a:schemeClr val="dk1"/>
                </a:solidFill>
              </a:rPr>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a:xfrm>
            <a:off x="838200" y="1825625"/>
            <a:ext cx="10515600" cy="553781"/>
          </a:xfrm>
        </p:spPr>
        <p:txBody>
          <a:bodyPr/>
          <a:lstStyle/>
          <a:p>
            <a:r>
              <a:rPr lang="en-US" altLang="zh-CN" dirty="0"/>
              <a:t>Genes:</a:t>
            </a:r>
            <a:r>
              <a:rPr lang="zh-CN" altLang="en-US" dirty="0"/>
              <a:t> </a:t>
            </a:r>
            <a:r>
              <a:rPr lang="en-US" altLang="zh-CN" dirty="0"/>
              <a:t>30,000</a:t>
            </a:r>
          </a:p>
          <a:p>
            <a:endParaRPr lang="en-US" dirty="0"/>
          </a:p>
        </p:txBody>
      </p:sp>
      <p:graphicFrame>
        <p:nvGraphicFramePr>
          <p:cNvPr id="4" name="Table 3">
            <a:extLst>
              <a:ext uri="{FF2B5EF4-FFF2-40B4-BE49-F238E27FC236}">
                <a16:creationId xmlns:a16="http://schemas.microsoft.com/office/drawing/2014/main" id="{0AAF5C39-1552-0A45-AB2B-DEEF76EBC7E1}"/>
              </a:ext>
            </a:extLst>
          </p:cNvPr>
          <p:cNvGraphicFramePr>
            <a:graphicFrameLocks noGrp="1"/>
          </p:cNvGraphicFramePr>
          <p:nvPr>
            <p:extLst>
              <p:ext uri="{D42A27DB-BD31-4B8C-83A1-F6EECF244321}">
                <p14:modId xmlns:p14="http://schemas.microsoft.com/office/powerpoint/2010/main" val="3482472055"/>
              </p:ext>
            </p:extLst>
          </p:nvPr>
        </p:nvGraphicFramePr>
        <p:xfrm>
          <a:off x="1059726" y="2739435"/>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658068134"/>
                    </a:ext>
                  </a:extLst>
                </a:gridCol>
                <a:gridCol w="1354667">
                  <a:extLst>
                    <a:ext uri="{9D8B030D-6E8A-4147-A177-3AD203B41FA5}">
                      <a16:colId xmlns:a16="http://schemas.microsoft.com/office/drawing/2014/main" val="2578384105"/>
                    </a:ext>
                  </a:extLst>
                </a:gridCol>
                <a:gridCol w="1354667">
                  <a:extLst>
                    <a:ext uri="{9D8B030D-6E8A-4147-A177-3AD203B41FA5}">
                      <a16:colId xmlns:a16="http://schemas.microsoft.com/office/drawing/2014/main" val="3139498813"/>
                    </a:ext>
                  </a:extLst>
                </a:gridCol>
                <a:gridCol w="1354667">
                  <a:extLst>
                    <a:ext uri="{9D8B030D-6E8A-4147-A177-3AD203B41FA5}">
                      <a16:colId xmlns:a16="http://schemas.microsoft.com/office/drawing/2014/main" val="1619491903"/>
                    </a:ext>
                  </a:extLst>
                </a:gridCol>
                <a:gridCol w="1354667">
                  <a:extLst>
                    <a:ext uri="{9D8B030D-6E8A-4147-A177-3AD203B41FA5}">
                      <a16:colId xmlns:a16="http://schemas.microsoft.com/office/drawing/2014/main" val="3313898266"/>
                    </a:ext>
                  </a:extLst>
                </a:gridCol>
                <a:gridCol w="1354667">
                  <a:extLst>
                    <a:ext uri="{9D8B030D-6E8A-4147-A177-3AD203B41FA5}">
                      <a16:colId xmlns:a16="http://schemas.microsoft.com/office/drawing/2014/main" val="2542206845"/>
                    </a:ext>
                  </a:extLst>
                </a:gridCol>
              </a:tblGrid>
              <a:tr h="370840">
                <a:tc>
                  <a:txBody>
                    <a:bodyPr/>
                    <a:lstStyle/>
                    <a:p>
                      <a:pPr algn="ctr"/>
                      <a:r>
                        <a:rPr lang="en-US" altLang="zh-CN" dirty="0"/>
                        <a:t>Time/min</a:t>
                      </a:r>
                      <a:endParaRPr lang="en-US" dirty="0"/>
                    </a:p>
                  </a:txBody>
                  <a:tcPr/>
                </a:tc>
                <a:tc>
                  <a:txBody>
                    <a:bodyPr/>
                    <a:lstStyle/>
                    <a:p>
                      <a:pPr algn="ctr"/>
                      <a:r>
                        <a:rPr lang="en-US" altLang="zh-CN" dirty="0"/>
                        <a:t>400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1200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4000</a:t>
                      </a:r>
                      <a:r>
                        <a:rPr lang="zh-CN" altLang="en-US" dirty="0"/>
                        <a:t> </a:t>
                      </a:r>
                      <a:r>
                        <a:rPr lang="en-US" altLang="zh-CN" dirty="0"/>
                        <a:t>cells</a:t>
                      </a:r>
                      <a:endParaRPr lang="en-US" dirty="0"/>
                    </a:p>
                  </a:txBody>
                  <a:tcPr/>
                </a:tc>
                <a:extLst>
                  <a:ext uri="{0D108BD9-81ED-4DB2-BD59-A6C34878D82A}">
                    <a16:rowId xmlns:a16="http://schemas.microsoft.com/office/drawing/2014/main" val="171498099"/>
                  </a:ext>
                </a:extLst>
              </a:tr>
              <a:tr h="370840">
                <a:tc>
                  <a:txBody>
                    <a:bodyPr/>
                    <a:lstStyle/>
                    <a:p>
                      <a:pPr algn="ctr"/>
                      <a:r>
                        <a:rPr lang="en-US" dirty="0"/>
                        <a:t>MSIC</a:t>
                      </a:r>
                    </a:p>
                  </a:txBody>
                  <a:tcPr/>
                </a:tc>
                <a:tc>
                  <a:txBody>
                    <a:bodyPr/>
                    <a:lstStyle/>
                    <a:p>
                      <a:pPr algn="ctr"/>
                      <a:r>
                        <a:rPr lang="en-US" altLang="zh-CN" dirty="0"/>
                        <a:t>~5</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698595552"/>
                  </a:ext>
                </a:extLst>
              </a:tr>
              <a:tr h="370840">
                <a:tc>
                  <a:txBody>
                    <a:bodyPr/>
                    <a:lstStyle/>
                    <a:p>
                      <a:pPr algn="ctr"/>
                      <a:r>
                        <a:rPr lang="en-US" altLang="zh-CN" dirty="0"/>
                        <a:t>SC3</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~120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784987588"/>
                  </a:ext>
                </a:extLst>
              </a:tr>
              <a:tr h="370840">
                <a:tc>
                  <a:txBody>
                    <a:bodyPr/>
                    <a:lstStyle/>
                    <a:p>
                      <a:pPr algn="ctr"/>
                      <a:r>
                        <a:rPr lang="en-US" altLang="zh-CN" dirty="0"/>
                        <a:t>SIMLR</a:t>
                      </a:r>
                      <a:endParaRPr lang="en-US" dirty="0"/>
                    </a:p>
                  </a:txBody>
                  <a:tcPr/>
                </a:tc>
                <a:tc>
                  <a:txBody>
                    <a:bodyPr/>
                    <a:lstStyle/>
                    <a:p>
                      <a:pPr algn="ctr"/>
                      <a:r>
                        <a:rPr lang="en-US" altLang="zh-CN" dirty="0"/>
                        <a:t>1.66</a:t>
                      </a:r>
                      <a:endParaRPr lang="en-US" dirty="0"/>
                    </a:p>
                  </a:txBody>
                  <a:tcPr/>
                </a:tc>
                <a:tc>
                  <a:txBody>
                    <a:bodyPr/>
                    <a:lstStyle/>
                    <a:p>
                      <a:pPr algn="ctr"/>
                      <a:r>
                        <a:rPr lang="en-US" altLang="zh-CN" dirty="0"/>
                        <a:t>20.40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080315799"/>
                  </a:ext>
                </a:extLst>
              </a:tr>
              <a:tr h="370840">
                <a:tc>
                  <a:txBody>
                    <a:bodyPr/>
                    <a:lstStyle/>
                    <a:p>
                      <a:pPr algn="ctr"/>
                      <a:r>
                        <a:rPr lang="en-US" altLang="zh-CN" dirty="0"/>
                        <a:t>Seurat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4127540743"/>
                  </a:ext>
                </a:extLst>
              </a:tr>
              <a:tr h="370840">
                <a:tc>
                  <a:txBody>
                    <a:bodyPr/>
                    <a:lstStyle/>
                    <a:p>
                      <a:pPr algn="ctr"/>
                      <a:r>
                        <a:rPr lang="en-US" altLang="zh-CN" dirty="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64657500"/>
                  </a:ext>
                </a:extLst>
              </a:tr>
            </a:tbl>
          </a:graphicData>
        </a:graphic>
      </p:graphicFrame>
      <p:sp>
        <p:nvSpPr>
          <p:cNvPr id="5" name="TextBox 4">
            <a:extLst>
              <a:ext uri="{FF2B5EF4-FFF2-40B4-BE49-F238E27FC236}">
                <a16:creationId xmlns:a16="http://schemas.microsoft.com/office/drawing/2014/main" id="{5DDFD74A-2382-F546-A69B-FC36E06D0997}"/>
              </a:ext>
            </a:extLst>
          </p:cNvPr>
          <p:cNvSpPr txBox="1"/>
          <p:nvPr/>
        </p:nvSpPr>
        <p:spPr>
          <a:xfrm>
            <a:off x="2583627" y="5846349"/>
            <a:ext cx="5053435" cy="369332"/>
          </a:xfrm>
          <a:prstGeom prst="rect">
            <a:avLst/>
          </a:prstGeom>
          <a:noFill/>
        </p:spPr>
        <p:txBody>
          <a:bodyPr wrap="none" rtlCol="0">
            <a:spAutoFit/>
          </a:bodyPr>
          <a:lstStyle/>
          <a:p>
            <a:r>
              <a:rPr lang="en-US" altLang="zh-CN" dirty="0"/>
              <a:t>More</a:t>
            </a:r>
            <a:r>
              <a:rPr lang="zh-CN" altLang="en-US" dirty="0"/>
              <a:t> </a:t>
            </a:r>
            <a:r>
              <a:rPr lang="en-US" altLang="zh-CN" dirty="0"/>
              <a:t>tools</a:t>
            </a:r>
            <a:r>
              <a:rPr lang="zh-CN" altLang="en-US" dirty="0"/>
              <a:t> </a:t>
            </a:r>
            <a:r>
              <a:rPr lang="en-US" altLang="zh-CN" dirty="0"/>
              <a:t>and</a:t>
            </a:r>
            <a:r>
              <a:rPr lang="zh-CN" altLang="en-US" dirty="0"/>
              <a:t> </a:t>
            </a:r>
            <a:r>
              <a:rPr lang="en-US" altLang="zh-CN" dirty="0"/>
              <a:t>datasets</a:t>
            </a:r>
            <a:r>
              <a:rPr lang="zh-CN" altLang="en-US" dirty="0"/>
              <a:t> </a:t>
            </a:r>
            <a:r>
              <a:rPr lang="en-US" altLang="zh-CN" dirty="0"/>
              <a:t>will</a:t>
            </a:r>
            <a:r>
              <a:rPr lang="zh-CN" altLang="en-US" dirty="0"/>
              <a:t> </a:t>
            </a:r>
            <a:r>
              <a:rPr lang="en-US" altLang="zh-CN" dirty="0"/>
              <a:t>be</a:t>
            </a:r>
            <a:r>
              <a:rPr lang="zh-CN" altLang="en-US" dirty="0"/>
              <a:t> </a:t>
            </a:r>
            <a:r>
              <a:rPr lang="en-US" altLang="zh-CN" dirty="0"/>
              <a:t>tested</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p:txBody>
      </p:sp>
      <p:sp>
        <p:nvSpPr>
          <p:cNvPr id="6" name="TextBox 5">
            <a:extLst>
              <a:ext uri="{FF2B5EF4-FFF2-40B4-BE49-F238E27FC236}">
                <a16:creationId xmlns:a16="http://schemas.microsoft.com/office/drawing/2014/main" id="{EE83222B-5724-BC46-8F70-74494AD2C0BE}"/>
              </a:ext>
            </a:extLst>
          </p:cNvPr>
          <p:cNvSpPr txBox="1"/>
          <p:nvPr/>
        </p:nvSpPr>
        <p:spPr>
          <a:xfrm>
            <a:off x="9222453" y="3125165"/>
            <a:ext cx="2605329" cy="369332"/>
          </a:xfrm>
          <a:prstGeom prst="rect">
            <a:avLst/>
          </a:prstGeom>
          <a:noFill/>
        </p:spPr>
        <p:txBody>
          <a:bodyPr wrap="none" rtlCol="0">
            <a:spAutoFit/>
          </a:bodyPr>
          <a:lstStyle/>
          <a:p>
            <a:r>
              <a:rPr lang="en-US" dirty="0"/>
              <a:t>Low algorithm complexity</a:t>
            </a:r>
          </a:p>
        </p:txBody>
      </p:sp>
      <p:sp>
        <p:nvSpPr>
          <p:cNvPr id="7" name="TextBox 6">
            <a:extLst>
              <a:ext uri="{FF2B5EF4-FFF2-40B4-BE49-F238E27FC236}">
                <a16:creationId xmlns:a16="http://schemas.microsoft.com/office/drawing/2014/main" id="{A4896FF7-7341-7B49-A281-F8EC68381C87}"/>
              </a:ext>
            </a:extLst>
          </p:cNvPr>
          <p:cNvSpPr txBox="1"/>
          <p:nvPr/>
        </p:nvSpPr>
        <p:spPr>
          <a:xfrm>
            <a:off x="2379373" y="5313079"/>
            <a:ext cx="5461944" cy="369332"/>
          </a:xfrm>
          <a:prstGeom prst="rect">
            <a:avLst/>
          </a:prstGeom>
          <a:noFill/>
        </p:spPr>
        <p:txBody>
          <a:bodyPr wrap="none" rtlCol="0">
            <a:spAutoFit/>
          </a:bodyPr>
          <a:lstStyle/>
          <a:p>
            <a:r>
              <a:rPr lang="en-US" dirty="0"/>
              <a:t>The most time consuming step</a:t>
            </a:r>
            <a:r>
              <a:rPr lang="zh-CN" altLang="en-US" dirty="0"/>
              <a:t> </a:t>
            </a:r>
            <a:r>
              <a:rPr lang="en-US" dirty="0"/>
              <a:t>is</a:t>
            </a:r>
            <a:r>
              <a:rPr lang="zh-CN" altLang="en-US" dirty="0"/>
              <a:t> </a:t>
            </a:r>
            <a:r>
              <a:rPr lang="en-US" altLang="zh-CN" dirty="0"/>
              <a:t>correlation</a:t>
            </a:r>
            <a:r>
              <a:rPr lang="zh-CN" altLang="en-US" dirty="0"/>
              <a:t> </a:t>
            </a:r>
            <a:r>
              <a:rPr lang="en-US" altLang="zh-CN" dirty="0"/>
              <a:t>calculation.</a:t>
            </a:r>
            <a:endParaRPr lang="en-US" dirty="0"/>
          </a:p>
        </p:txBody>
      </p:sp>
    </p:spTree>
    <p:extLst>
      <p:ext uri="{BB962C8B-B14F-4D97-AF65-F5344CB8AC3E}">
        <p14:creationId xmlns:p14="http://schemas.microsoft.com/office/powerpoint/2010/main" val="915476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HK" altLang="zh-CN" dirty="0"/>
              <a:t>Advantages</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a:xfrm>
            <a:off x="838200" y="1825625"/>
            <a:ext cx="9254924" cy="4351338"/>
          </a:xfrm>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r>
              <a:rPr lang="zh-CN" altLang="en-US" dirty="0"/>
              <a:t> </a:t>
            </a:r>
            <a:r>
              <a:rPr lang="en-US" altLang="zh-CN" dirty="0"/>
              <a:t>intermediate</a:t>
            </a:r>
            <a:r>
              <a:rPr lang="zh-CN" altLang="en-US" dirty="0"/>
              <a:t> </a:t>
            </a:r>
            <a:r>
              <a:rPr lang="en-US" altLang="zh-CN" dirty="0"/>
              <a:t>subgroup</a:t>
            </a:r>
            <a:r>
              <a:rPr lang="zh-CN" altLang="en-US" dirty="0"/>
              <a:t> </a:t>
            </a:r>
            <a:r>
              <a:rPr lang="en-US" altLang="zh-CN" dirty="0"/>
              <a:t>and</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endParaRPr lang="en-HK" altLang="zh-CN" dirty="0"/>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r>
              <a:rPr lang="zh-CN" altLang="en-US" dirty="0"/>
              <a:t> </a:t>
            </a:r>
            <a:r>
              <a:rPr lang="en-US" altLang="zh-CN" dirty="0"/>
              <a:t>(pathway)</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49749-DF10-4BD7-81A3-2BACB88B9324}"/>
              </a:ext>
            </a:extLst>
          </p:cNvPr>
          <p:cNvSpPr>
            <a:spLocks noGrp="1"/>
          </p:cNvSpPr>
          <p:nvPr>
            <p:ph type="title"/>
          </p:nvPr>
        </p:nvSpPr>
        <p:spPr/>
        <p:txBody>
          <a:bodyPr/>
          <a:lstStyle/>
          <a:p>
            <a:r>
              <a:rPr lang="en-US" altLang="zh-CN" dirty="0"/>
              <a:t>Discussion</a:t>
            </a:r>
            <a:endParaRPr lang="en-US" dirty="0"/>
          </a:p>
        </p:txBody>
      </p:sp>
      <p:sp>
        <p:nvSpPr>
          <p:cNvPr id="3" name="内容占位符 2">
            <a:extLst>
              <a:ext uri="{FF2B5EF4-FFF2-40B4-BE49-F238E27FC236}">
                <a16:creationId xmlns:a16="http://schemas.microsoft.com/office/drawing/2014/main" id="{7065C5A3-D7B2-4B4D-A5C5-848D2C9EBAEB}"/>
              </a:ext>
            </a:extLst>
          </p:cNvPr>
          <p:cNvSpPr>
            <a:spLocks noGrp="1"/>
          </p:cNvSpPr>
          <p:nvPr>
            <p:ph idx="1"/>
          </p:nvPr>
        </p:nvSpPr>
        <p:spPr/>
        <p:txBody>
          <a:bodyPr/>
          <a:lstStyle/>
          <a:p>
            <a:r>
              <a:rPr lang="en-US" dirty="0"/>
              <a:t>Dropout rate may largely affect the result</a:t>
            </a:r>
            <a:r>
              <a:rPr lang="zh-CN" altLang="en-US" dirty="0"/>
              <a:t> </a:t>
            </a:r>
            <a:r>
              <a:rPr lang="en-US" altLang="zh-CN" dirty="0"/>
              <a:t>with</a:t>
            </a:r>
            <a:r>
              <a:rPr lang="zh-CN" altLang="en-US" dirty="0"/>
              <a:t> </a:t>
            </a:r>
            <a:r>
              <a:rPr lang="en-US" altLang="zh-CN" dirty="0"/>
              <a:t>the</a:t>
            </a:r>
            <a:r>
              <a:rPr lang="zh-CN" altLang="en-US" dirty="0"/>
              <a:t> </a:t>
            </a:r>
            <a:r>
              <a:rPr lang="en-US" altLang="zh-CN" dirty="0"/>
              <a:t>increasing</a:t>
            </a:r>
            <a:r>
              <a:rPr lang="zh-CN" altLang="en-US" dirty="0"/>
              <a:t> </a:t>
            </a:r>
            <a:r>
              <a:rPr lang="en-US" altLang="zh-CN" dirty="0"/>
              <a:t>of</a:t>
            </a:r>
            <a:r>
              <a:rPr lang="zh-CN" altLang="en-US" dirty="0"/>
              <a:t> </a:t>
            </a:r>
            <a:r>
              <a:rPr lang="en-US" altLang="zh-CN" dirty="0"/>
              <a:t>total</a:t>
            </a:r>
            <a:r>
              <a:rPr lang="zh-CN" altLang="en-US" dirty="0"/>
              <a:t> </a:t>
            </a:r>
            <a:r>
              <a:rPr lang="en-US" altLang="zh-CN" dirty="0"/>
              <a:t>cells</a:t>
            </a:r>
            <a:r>
              <a:rPr lang="en-US" dirty="0"/>
              <a:t>.</a:t>
            </a:r>
          </a:p>
        </p:txBody>
      </p:sp>
    </p:spTree>
    <p:extLst>
      <p:ext uri="{BB962C8B-B14F-4D97-AF65-F5344CB8AC3E}">
        <p14:creationId xmlns:p14="http://schemas.microsoft.com/office/powerpoint/2010/main" val="122082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12D-9F39-DF46-9880-7099F20F4C1F}"/>
              </a:ext>
            </a:extLst>
          </p:cNvPr>
          <p:cNvSpPr>
            <a:spLocks noGrp="1"/>
          </p:cNvSpPr>
          <p:nvPr>
            <p:ph type="title"/>
          </p:nvPr>
        </p:nvSpPr>
        <p:spPr>
          <a:xfrm>
            <a:off x="838200" y="2016946"/>
            <a:ext cx="10515600" cy="1325563"/>
          </a:xfrm>
        </p:spPr>
        <p:txBody>
          <a:bodyPr/>
          <a:lstStyle/>
          <a:p>
            <a:r>
              <a:rPr lang="en-US" dirty="0"/>
              <a:t>Any suggestion will be appreciated</a:t>
            </a:r>
            <a:r>
              <a:rPr lang="en-US" altLang="zh-CN" dirty="0"/>
              <a:t>!</a:t>
            </a:r>
            <a:endParaRPr lang="en-US" dirty="0"/>
          </a:p>
        </p:txBody>
      </p:sp>
    </p:spTree>
    <p:extLst>
      <p:ext uri="{BB962C8B-B14F-4D97-AF65-F5344CB8AC3E}">
        <p14:creationId xmlns:p14="http://schemas.microsoft.com/office/powerpoint/2010/main" val="305987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9069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subtype</a:t>
            </a:r>
            <a:r>
              <a:rPr lang="zh-CN" altLang="en-US" sz="2400" dirty="0">
                <a:solidFill>
                  <a:srgbClr val="FF0000"/>
                </a:solidFill>
              </a:rPr>
              <a:t> </a:t>
            </a:r>
            <a:r>
              <a:rPr lang="en-US" altLang="zh-CN" sz="2400" dirty="0">
                <a:solidFill>
                  <a:srgbClr val="FF0000"/>
                </a:solidFill>
              </a:rPr>
              <a:t>can</a:t>
            </a:r>
            <a:r>
              <a:rPr lang="zh-CN" altLang="en-US" sz="2400" dirty="0">
                <a:solidFill>
                  <a:srgbClr val="FF0000"/>
                </a:solidFill>
              </a:rPr>
              <a:t> </a:t>
            </a:r>
            <a:r>
              <a:rPr lang="en-US" altLang="zh-CN" sz="2400" dirty="0">
                <a:solidFill>
                  <a:srgbClr val="FF0000"/>
                </a:solidFill>
              </a:rPr>
              <a:t>be</a:t>
            </a:r>
            <a:r>
              <a:rPr lang="zh-CN" altLang="en-US" sz="2400" dirty="0">
                <a:solidFill>
                  <a:srgbClr val="FF0000"/>
                </a:solidFill>
              </a:rPr>
              <a:t> </a:t>
            </a:r>
            <a:r>
              <a:rPr lang="en-US" altLang="zh-CN" sz="2400" dirty="0">
                <a:solidFill>
                  <a:srgbClr val="FF0000"/>
                </a:solidFill>
              </a:rPr>
              <a:t>defined</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f</a:t>
            </a:r>
            <a:r>
              <a:rPr lang="en-US" sz="2400" dirty="0">
                <a:solidFill>
                  <a:srgbClr val="FF0000"/>
                </a:solidFill>
              </a:rPr>
              <a:t>ew</a:t>
            </a:r>
            <a:r>
              <a:rPr lang="zh-CN" altLang="en-US" sz="2400" dirty="0">
                <a:solidFill>
                  <a:srgbClr val="FF0000"/>
                </a:solidFill>
              </a:rPr>
              <a:t> </a:t>
            </a:r>
            <a:r>
              <a:rPr lang="en-US" altLang="zh-CN" sz="2400" dirty="0">
                <a:solidFill>
                  <a:srgbClr val="FF0000"/>
                </a:solidFill>
              </a:rPr>
              <a:t>robust</a:t>
            </a:r>
            <a:r>
              <a:rPr lang="zh-CN" altLang="en-US" sz="2400" dirty="0">
                <a:solidFill>
                  <a:srgbClr val="FF0000"/>
                </a:solidFill>
              </a:rPr>
              <a:t> </a:t>
            </a:r>
            <a:r>
              <a:rPr lang="en-US" altLang="zh-CN" sz="2400" dirty="0">
                <a:solidFill>
                  <a:srgbClr val="FF0000"/>
                </a:solidFill>
              </a:rPr>
              <a:t>markers</a:t>
            </a:r>
            <a:r>
              <a:rPr lang="zh-CN" altLang="en-US" sz="2400" dirty="0">
                <a:solidFill>
                  <a:srgbClr val="FF0000"/>
                </a:solidFill>
              </a:rPr>
              <a:t> </a:t>
            </a:r>
            <a:r>
              <a:rPr lang="en-US" altLang="zh-CN" sz="2400" dirty="0">
                <a:solidFill>
                  <a:srgbClr val="FF0000"/>
                </a:solidFill>
              </a:rPr>
              <a:t>(marker</a:t>
            </a:r>
            <a:r>
              <a:rPr lang="zh-CN" altLang="en-US" sz="2400" dirty="0">
                <a:solidFill>
                  <a:srgbClr val="FF0000"/>
                </a:solidFill>
              </a:rPr>
              <a:t> </a:t>
            </a:r>
            <a:r>
              <a:rPr lang="en-US" altLang="zh-CN" sz="2400" dirty="0">
                <a:solidFill>
                  <a:srgbClr val="FF0000"/>
                </a:solidFill>
              </a:rPr>
              <a:t>module)</a:t>
            </a:r>
            <a:r>
              <a:rPr lang="zh-CN" altLang="en-US" sz="2400" dirty="0">
                <a:solidFill>
                  <a:srgbClr val="FF0000"/>
                </a:solidFill>
              </a:rPr>
              <a:t> </a:t>
            </a:r>
            <a:r>
              <a:rPr lang="en-US" altLang="zh-CN" sz="2400" dirty="0">
                <a:solidFill>
                  <a:srgbClr val="FF0000"/>
                </a:solidFill>
              </a:rPr>
              <a:t>.</a:t>
            </a:r>
          </a:p>
          <a:p>
            <a:r>
              <a:rPr lang="en-US" altLang="zh-CN" sz="2400" dirty="0"/>
              <a:t>The</a:t>
            </a:r>
            <a:r>
              <a:rPr lang="zh-CN" altLang="en-US" sz="2400" dirty="0"/>
              <a:t> </a:t>
            </a:r>
            <a:r>
              <a:rPr lang="en-US" altLang="zh-CN" sz="2400" dirty="0"/>
              <a:t>more</a:t>
            </a:r>
            <a:r>
              <a:rPr lang="zh-CN" altLang="en-US" sz="2400" dirty="0"/>
              <a:t> </a:t>
            </a:r>
            <a:r>
              <a:rPr lang="en-US" altLang="zh-CN" sz="2400" dirty="0"/>
              <a:t>markers,</a:t>
            </a:r>
            <a:r>
              <a:rPr lang="zh-CN" altLang="en-US" sz="2400" dirty="0"/>
              <a:t> </a:t>
            </a:r>
            <a:r>
              <a:rPr lang="en-US" altLang="zh-CN" sz="2400" dirty="0"/>
              <a:t>the</a:t>
            </a:r>
            <a:r>
              <a:rPr lang="zh-CN" altLang="en-US" sz="2400" dirty="0"/>
              <a:t> </a:t>
            </a:r>
            <a:r>
              <a:rPr lang="en-US" altLang="zh-CN" sz="2400" dirty="0"/>
              <a:t>stronger</a:t>
            </a:r>
            <a:r>
              <a:rPr lang="zh-CN" altLang="en-US" sz="2400" dirty="0"/>
              <a:t> </a:t>
            </a:r>
            <a:r>
              <a:rPr lang="en-US" altLang="zh-CN" sz="2400" dirty="0"/>
              <a:t>the</a:t>
            </a:r>
            <a:r>
              <a:rPr lang="zh-CN" altLang="en-US" sz="2400" dirty="0"/>
              <a:t> </a:t>
            </a:r>
            <a:r>
              <a:rPr lang="en-HK" altLang="zh-CN" sz="2400" dirty="0"/>
              <a:t>reliability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subtype.</a:t>
            </a:r>
            <a:endParaRPr lang="en-US" sz="2400" dirty="0"/>
          </a:p>
          <a:p>
            <a:endParaRPr lang="en-US" altLang="zh-CN" sz="2200" b="1" dirty="0"/>
          </a:p>
          <a:p>
            <a:r>
              <a:rPr lang="en-US" altLang="zh-CN" sz="2200" b="1" dirty="0"/>
              <a:t>Marker</a:t>
            </a:r>
            <a:r>
              <a:rPr lang="zh-CN" altLang="en-US" sz="2200" b="1" dirty="0"/>
              <a:t> </a:t>
            </a:r>
            <a:r>
              <a:rPr lang="en-US" altLang="zh-CN" sz="2200" b="1" dirty="0"/>
              <a:t>types</a:t>
            </a:r>
            <a:r>
              <a:rPr lang="zh-CN" altLang="en-US" sz="2200" b="1" dirty="0"/>
              <a:t> </a:t>
            </a:r>
            <a:r>
              <a:rPr lang="en-US" altLang="zh-CN" sz="2200" b="1" dirty="0"/>
              <a:t>(MTs)</a:t>
            </a:r>
          </a:p>
          <a:p>
            <a:r>
              <a:rPr lang="en-US" altLang="zh-CN" sz="2000" b="1"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b="1"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b="1" dirty="0"/>
              <a:t>MT1’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b="1" dirty="0"/>
              <a:t>MT1’’</a:t>
            </a:r>
            <a:r>
              <a:rPr lang="zh-CN" altLang="en-US" sz="2000" b="1"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which</a:t>
            </a:r>
            <a:r>
              <a:rPr lang="en-HK" altLang="zh-CN" sz="2000" dirty="0"/>
              <a:t> change</a:t>
            </a:r>
            <a:r>
              <a:rPr lang="zh-CN" altLang="en-US" sz="2000" dirty="0"/>
              <a:t> </a:t>
            </a:r>
            <a:r>
              <a:rPr lang="en-US" altLang="zh-CN" sz="2000" dirty="0"/>
              <a:t>across</a:t>
            </a:r>
            <a:r>
              <a:rPr lang="zh-CN" altLang="en-US" sz="2000" dirty="0"/>
              <a:t> </a:t>
            </a:r>
            <a:r>
              <a:rPr lang="en-US" altLang="zh-CN" sz="2000" dirty="0"/>
              <a:t>cells</a:t>
            </a:r>
          </a:p>
          <a:p>
            <a:r>
              <a:rPr lang="en-US" altLang="zh-CN" sz="2000" b="1" dirty="0"/>
              <a:t>MT2-intermediate</a:t>
            </a:r>
            <a:r>
              <a:rPr lang="zh-CN" altLang="en-US" sz="2000" b="1"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b="1"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b="1"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b="1"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7901938" y="347014"/>
            <a:ext cx="3187155" cy="584775"/>
          </a:xfrm>
          <a:prstGeom prst="rect">
            <a:avLst/>
          </a:prstGeom>
          <a:noFill/>
        </p:spPr>
        <p:txBody>
          <a:bodyPr wrap="none" rtlCol="0">
            <a:spAutoFit/>
          </a:bodyPr>
          <a:lstStyle/>
          <a:p>
            <a:r>
              <a:rPr lang="en-US" altLang="zh-CN" sz="3200" dirty="0"/>
              <a:t>Simulated</a:t>
            </a:r>
            <a:r>
              <a:rPr lang="zh-CN" altLang="en-US" sz="3200" dirty="0"/>
              <a:t> </a:t>
            </a:r>
            <a:r>
              <a:rPr lang="en-US" altLang="zh-CN" sz="3200" dirty="0"/>
              <a:t>dataset</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7500" lnSpcReduction="20000"/>
          </a:bodyPr>
          <a:lstStyle/>
          <a:p>
            <a:r>
              <a:rPr lang="en-US" altLang="zh-CN" sz="3400" b="1" dirty="0">
                <a:latin typeface="+mj-lt"/>
                <a:ea typeface="+mj-ea"/>
                <a:cs typeface="+mj-cs"/>
              </a:rPr>
              <a:t>SC3</a:t>
            </a:r>
            <a:r>
              <a:rPr lang="en-US" altLang="zh-CN" sz="3400" dirty="0">
                <a:latin typeface="+mj-lt"/>
                <a:ea typeface="+mj-ea"/>
                <a:cs typeface="+mj-cs"/>
              </a:rPr>
              <a:t> (</a:t>
            </a:r>
            <a:r>
              <a:rPr lang="en-US" altLang="zh-CN" sz="3400" dirty="0" err="1">
                <a:latin typeface="+mj-lt"/>
                <a:ea typeface="+mj-ea"/>
                <a:cs typeface="+mj-cs"/>
              </a:rPr>
              <a:t>Kiselev</a:t>
            </a:r>
            <a:r>
              <a:rPr lang="en-US" altLang="zh-CN" sz="3400" dirty="0">
                <a:latin typeface="+mj-lt"/>
                <a:ea typeface="+mj-ea"/>
                <a:cs typeface="+mj-cs"/>
              </a:rPr>
              <a:t> et al., Nature Methods 2017) is based on PCA and spectral dimensionality reductions.</a:t>
            </a:r>
          </a:p>
          <a:p>
            <a:r>
              <a:rPr lang="en-US" altLang="zh-CN" sz="3400" b="1" dirty="0">
                <a:latin typeface="+mj-lt"/>
                <a:ea typeface="+mj-ea"/>
                <a:cs typeface="+mj-cs"/>
              </a:rPr>
              <a:t>SIMLR</a:t>
            </a:r>
            <a:r>
              <a:rPr lang="en-US" altLang="zh-CN" sz="3400" dirty="0">
                <a:latin typeface="+mj-lt"/>
                <a:ea typeface="+mj-ea"/>
                <a:cs typeface="+mj-cs"/>
              </a:rPr>
              <a:t> (Wang et al., Nature Methods 2017) is a kernel-based similarity learning method.</a:t>
            </a:r>
          </a:p>
          <a:p>
            <a:r>
              <a:rPr lang="en-US" altLang="zh-CN" sz="3400" b="1" dirty="0">
                <a:latin typeface="+mj-lt"/>
                <a:ea typeface="+mj-ea"/>
                <a:cs typeface="+mj-cs"/>
              </a:rPr>
              <a:t>Seurat</a:t>
            </a:r>
            <a:r>
              <a:rPr lang="en-US" altLang="zh-CN" sz="3400" dirty="0">
                <a:latin typeface="+mj-lt"/>
                <a:ea typeface="+mj-ea"/>
                <a:cs typeface="+mj-cs"/>
              </a:rPr>
              <a:t> (Butler et al., Nature Biotechnology 2018) is a community detection approach similar to SNN-</a:t>
            </a:r>
            <a:r>
              <a:rPr lang="en-US" altLang="zh-CN" sz="3400" dirty="0" err="1">
                <a:latin typeface="+mj-lt"/>
                <a:ea typeface="+mj-ea"/>
                <a:cs typeface="+mj-cs"/>
              </a:rPr>
              <a:t>Cliq</a:t>
            </a:r>
            <a:endParaRPr lang="en-US" altLang="zh-CN" sz="3400" dirty="0">
              <a:latin typeface="+mj-lt"/>
              <a:ea typeface="+mj-ea"/>
              <a:cs typeface="+mj-cs"/>
            </a:endParaRPr>
          </a:p>
          <a:p>
            <a:r>
              <a:rPr lang="en-US" altLang="zh-CN" sz="3400" b="1" dirty="0">
                <a:latin typeface="+mj-lt"/>
                <a:ea typeface="+mj-ea"/>
                <a:cs typeface="+mj-cs"/>
              </a:rPr>
              <a:t>t-SNE</a:t>
            </a:r>
            <a:r>
              <a:rPr lang="zh-CN" altLang="en-US" sz="3400" b="1" dirty="0">
                <a:latin typeface="+mj-lt"/>
                <a:ea typeface="+mj-ea"/>
                <a:cs typeface="+mj-cs"/>
              </a:rPr>
              <a:t> </a:t>
            </a:r>
            <a:r>
              <a:rPr lang="en-US" altLang="zh-CN" sz="3400" b="1" dirty="0">
                <a:latin typeface="+mj-lt"/>
                <a:ea typeface="+mj-ea"/>
                <a:cs typeface="+mj-cs"/>
              </a:rPr>
              <a:t>+</a:t>
            </a:r>
            <a:r>
              <a:rPr lang="zh-CN" altLang="en-US" sz="3400" b="1" dirty="0">
                <a:latin typeface="+mj-lt"/>
                <a:ea typeface="+mj-ea"/>
                <a:cs typeface="+mj-cs"/>
              </a:rPr>
              <a:t> </a:t>
            </a:r>
            <a:r>
              <a:rPr lang="en-US" altLang="zh-CN" sz="3400" b="1" dirty="0">
                <a:latin typeface="+mj-lt"/>
                <a:ea typeface="+mj-ea"/>
                <a:cs typeface="+mj-cs"/>
              </a:rPr>
              <a:t>k-means </a:t>
            </a:r>
            <a:r>
              <a:rPr lang="en-US" altLang="zh-CN" sz="3400" dirty="0">
                <a:latin typeface="+mj-lt"/>
                <a:ea typeface="+mj-ea"/>
                <a:cs typeface="+mj-cs"/>
              </a:rPr>
              <a:t>(10x Genomics official method)</a:t>
            </a:r>
          </a:p>
          <a:p>
            <a:r>
              <a:rPr lang="lt-LT" altLang="zh-CN" sz="3400" b="1" dirty="0">
                <a:latin typeface="+mj-lt"/>
                <a:ea typeface="+mj-ea"/>
                <a:cs typeface="+mj-cs"/>
              </a:rPr>
              <a:t>SINCERA</a:t>
            </a:r>
            <a:r>
              <a:rPr lang="lt-LT" altLang="zh-CN" sz="3400" dirty="0">
                <a:latin typeface="+mj-lt"/>
                <a:ea typeface="+mj-ea"/>
                <a:cs typeface="+mj-cs"/>
              </a:rPr>
              <a:t> (Guo et al., 2015) is based on hierarchical clustering</a:t>
            </a:r>
          </a:p>
          <a:p>
            <a:r>
              <a:rPr lang="lt-LT" altLang="zh-CN" sz="3400" b="1" dirty="0">
                <a:latin typeface="+mj-lt"/>
                <a:ea typeface="+mj-ea"/>
                <a:cs typeface="+mj-cs"/>
              </a:rPr>
              <a:t>pcaReduce</a:t>
            </a:r>
            <a:r>
              <a:rPr lang="lt-LT" altLang="zh-CN" sz="3400" dirty="0">
                <a:latin typeface="+mj-lt"/>
                <a:ea typeface="+mj-ea"/>
                <a:cs typeface="+mj-cs"/>
              </a:rPr>
              <a:t> (žurauskienė and Yau, 2016) combines PCA, k-means and “iterative” hierarchical clustering.</a:t>
            </a:r>
          </a:p>
          <a:p>
            <a:r>
              <a:rPr lang="lt-LT" altLang="zh-CN" sz="3400" b="1" dirty="0">
                <a:latin typeface="+mj-lt"/>
                <a:ea typeface="+mj-ea"/>
                <a:cs typeface="+mj-cs"/>
              </a:rPr>
              <a:t>SNN-Cliq</a:t>
            </a:r>
            <a:r>
              <a:rPr lang="lt-LT" altLang="zh-CN" sz="3400" dirty="0">
                <a:latin typeface="+mj-lt"/>
                <a:ea typeface="+mj-ea"/>
                <a:cs typeface="+mj-cs"/>
              </a:rPr>
              <a:t> (C. Xu and Su, 2015) is a graph-based method.</a:t>
            </a:r>
            <a:endParaRPr lang="en-US" altLang="zh-CN" sz="3400" dirty="0">
              <a:latin typeface="+mj-lt"/>
              <a:ea typeface="+mj-ea"/>
              <a:cs typeface="+mj-cs"/>
            </a:endParaRPr>
          </a:p>
          <a:p>
            <a:endParaRPr lang="en-US" sz="4400" dirty="0">
              <a:latin typeface="+mj-lt"/>
              <a:ea typeface="+mj-ea"/>
              <a:cs typeface="+mj-cs"/>
            </a:endParaRPr>
          </a:p>
          <a:p>
            <a:r>
              <a:rPr lang="en-US" altLang="zh-CN" sz="4900" b="1" dirty="0">
                <a:latin typeface="+mj-lt"/>
                <a:ea typeface="+mj-ea"/>
                <a:cs typeface="+mj-cs"/>
              </a:rPr>
              <a:t>Find</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relationship</a:t>
            </a:r>
            <a:r>
              <a:rPr lang="zh-CN" altLang="en-US" sz="4900" b="1" dirty="0">
                <a:latin typeface="+mj-lt"/>
                <a:ea typeface="+mj-ea"/>
                <a:cs typeface="+mj-cs"/>
              </a:rPr>
              <a:t> </a:t>
            </a:r>
            <a:r>
              <a:rPr lang="en-US" altLang="zh-CN" sz="4900" b="1" dirty="0">
                <a:latin typeface="+mj-lt"/>
                <a:ea typeface="+mj-ea"/>
                <a:cs typeface="+mj-cs"/>
              </a:rPr>
              <a:t>(e.g.</a:t>
            </a:r>
            <a:r>
              <a:rPr lang="zh-CN" altLang="en-US" sz="4900" b="1" dirty="0">
                <a:latin typeface="+mj-lt"/>
                <a:ea typeface="+mj-ea"/>
                <a:cs typeface="+mj-cs"/>
              </a:rPr>
              <a:t> </a:t>
            </a:r>
            <a:r>
              <a:rPr lang="en-US" altLang="zh-CN" sz="4900" b="1" dirty="0">
                <a:latin typeface="+mj-lt"/>
                <a:ea typeface="+mj-ea"/>
                <a:cs typeface="+mj-cs"/>
              </a:rPr>
              <a:t>distance)</a:t>
            </a:r>
            <a:r>
              <a:rPr lang="zh-CN" altLang="en-US" sz="4900" b="1" dirty="0">
                <a:latin typeface="+mj-lt"/>
                <a:ea typeface="+mj-ea"/>
                <a:cs typeface="+mj-cs"/>
              </a:rPr>
              <a:t> </a:t>
            </a:r>
            <a:r>
              <a:rPr lang="en-US" altLang="zh-CN" sz="4900" b="1" dirty="0">
                <a:latin typeface="+mj-lt"/>
                <a:ea typeface="+mj-ea"/>
                <a:cs typeface="+mj-cs"/>
              </a:rPr>
              <a:t>between</a:t>
            </a:r>
            <a:r>
              <a:rPr lang="zh-CN" altLang="en-US" sz="4900" b="1" dirty="0">
                <a:latin typeface="+mj-lt"/>
                <a:ea typeface="+mj-ea"/>
                <a:cs typeface="+mj-cs"/>
              </a:rPr>
              <a:t> </a:t>
            </a:r>
            <a:r>
              <a:rPr lang="en-US" altLang="zh-CN" sz="4900" b="1" dirty="0">
                <a:latin typeface="+mj-lt"/>
                <a:ea typeface="+mj-ea"/>
                <a:cs typeface="+mj-cs"/>
              </a:rPr>
              <a:t>cells</a:t>
            </a:r>
            <a:r>
              <a:rPr lang="zh-CN" altLang="en-US" sz="4900" b="1" dirty="0">
                <a:latin typeface="+mj-lt"/>
                <a:ea typeface="+mj-ea"/>
                <a:cs typeface="+mj-cs"/>
              </a:rPr>
              <a:t> </a:t>
            </a:r>
            <a:r>
              <a:rPr lang="en-US" altLang="zh-CN" sz="4900" b="1" dirty="0">
                <a:latin typeface="+mj-lt"/>
                <a:ea typeface="+mj-ea"/>
                <a:cs typeface="+mj-cs"/>
              </a:rPr>
              <a:t>based</a:t>
            </a:r>
            <a:r>
              <a:rPr lang="zh-CN" altLang="en-US" sz="4900" b="1" dirty="0">
                <a:latin typeface="+mj-lt"/>
                <a:ea typeface="+mj-ea"/>
                <a:cs typeface="+mj-cs"/>
              </a:rPr>
              <a:t> </a:t>
            </a:r>
            <a:r>
              <a:rPr lang="en-US" altLang="zh-CN" sz="4900" b="1" dirty="0">
                <a:latin typeface="+mj-lt"/>
                <a:ea typeface="+mj-ea"/>
                <a:cs typeface="+mj-cs"/>
              </a:rPr>
              <a:t>on</a:t>
            </a:r>
            <a:r>
              <a:rPr lang="zh-CN" altLang="en-US" sz="4900" b="1" dirty="0">
                <a:latin typeface="+mj-lt"/>
                <a:ea typeface="+mj-ea"/>
                <a:cs typeface="+mj-cs"/>
              </a:rPr>
              <a:t> </a:t>
            </a:r>
            <a:r>
              <a:rPr lang="en-US" altLang="zh-CN" sz="4900" b="1" dirty="0">
                <a:latin typeface="+mj-lt"/>
                <a:ea typeface="+mj-ea"/>
                <a:cs typeface="+mj-cs"/>
              </a:rPr>
              <a:t>all</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features</a:t>
            </a:r>
            <a:r>
              <a:rPr lang="zh-CN" altLang="en-US" sz="4900" b="1" dirty="0">
                <a:latin typeface="+mj-lt"/>
                <a:ea typeface="+mj-ea"/>
                <a:cs typeface="+mj-cs"/>
              </a:rPr>
              <a:t> </a:t>
            </a:r>
            <a:r>
              <a:rPr lang="en-US" altLang="zh-CN" sz="4900" b="1" dirty="0">
                <a:latin typeface="+mj-lt"/>
                <a:ea typeface="+mj-ea"/>
                <a:cs typeface="+mj-cs"/>
              </a:rPr>
              <a:t>(gene)</a:t>
            </a:r>
            <a:endParaRPr lang="en-US" sz="49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pPr lvl="1">
              <a:buFont typeface="Wingdings" pitchFamily="2" charset="2"/>
              <a:buChar char="§"/>
            </a:pPr>
            <a:r>
              <a:rPr lang="en-US" altLang="zh-CN" sz="4000" dirty="0">
                <a:latin typeface="+mj-lt"/>
                <a:ea typeface="+mj-ea"/>
                <a:cs typeface="+mj-cs"/>
              </a:rPr>
              <a:t>Inevitably</a:t>
            </a:r>
            <a:r>
              <a:rPr lang="zh-CN" altLang="en-US" sz="4000" dirty="0">
                <a:latin typeface="+mj-lt"/>
                <a:ea typeface="+mj-ea"/>
                <a:cs typeface="+mj-cs"/>
              </a:rPr>
              <a:t> </a:t>
            </a:r>
            <a:r>
              <a:rPr lang="en-US" altLang="zh-CN" sz="4000" dirty="0">
                <a:latin typeface="+mj-lt"/>
                <a:ea typeface="+mj-ea"/>
                <a:cs typeface="+mj-cs"/>
              </a:rPr>
              <a:t>need</a:t>
            </a:r>
            <a:r>
              <a:rPr lang="zh-CN" altLang="en-US" sz="4000" dirty="0">
                <a:latin typeface="+mj-lt"/>
                <a:ea typeface="+mj-ea"/>
                <a:cs typeface="+mj-cs"/>
              </a:rPr>
              <a:t> </a:t>
            </a:r>
            <a:r>
              <a:rPr lang="en-US" altLang="zh-CN" sz="4000" dirty="0">
                <a:latin typeface="+mj-lt"/>
                <a:ea typeface="+mj-ea"/>
                <a:cs typeface="+mj-cs"/>
              </a:rPr>
              <a:t>to</a:t>
            </a:r>
            <a:r>
              <a:rPr lang="zh-CN" altLang="en-US" sz="4000" dirty="0">
                <a:latin typeface="+mj-lt"/>
                <a:ea typeface="+mj-ea"/>
                <a:cs typeface="+mj-cs"/>
              </a:rPr>
              <a:t> </a:t>
            </a:r>
            <a:r>
              <a:rPr lang="en-US" altLang="zh-CN" sz="4000" dirty="0">
                <a:latin typeface="+mj-lt"/>
                <a:ea typeface="+mj-ea"/>
                <a:cs typeface="+mj-cs"/>
              </a:rPr>
              <a:t>choose</a:t>
            </a:r>
            <a:r>
              <a:rPr lang="zh-CN" altLang="en-US" sz="4000" dirty="0">
                <a:latin typeface="+mj-lt"/>
                <a:ea typeface="+mj-ea"/>
                <a:cs typeface="+mj-cs"/>
              </a:rPr>
              <a:t> </a:t>
            </a:r>
            <a:r>
              <a:rPr lang="en-US" altLang="zh-CN" sz="4000" dirty="0">
                <a:latin typeface="+mj-lt"/>
                <a:ea typeface="+mj-ea"/>
                <a:cs typeface="+mj-cs"/>
              </a:rPr>
              <a:t>a</a:t>
            </a:r>
            <a:r>
              <a:rPr lang="zh-CN" altLang="en-US" sz="4000" dirty="0">
                <a:latin typeface="+mj-lt"/>
                <a:ea typeface="+mj-ea"/>
                <a:cs typeface="+mj-cs"/>
              </a:rPr>
              <a:t> </a:t>
            </a:r>
            <a:r>
              <a:rPr lang="en-US" altLang="zh-CN" sz="4000" dirty="0">
                <a:latin typeface="+mj-lt"/>
                <a:ea typeface="+mj-ea"/>
                <a:cs typeface="+mj-cs"/>
              </a:rPr>
              <a:t>k</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clustering</a:t>
            </a:r>
            <a:r>
              <a:rPr lang="zh-CN" altLang="en-US" sz="4000" dirty="0">
                <a:latin typeface="+mj-lt"/>
                <a:ea typeface="+mj-ea"/>
                <a:cs typeface="+mj-cs"/>
              </a:rPr>
              <a:t> </a:t>
            </a:r>
            <a:r>
              <a:rPr lang="en-US" altLang="zh-CN" sz="4000" dirty="0">
                <a:latin typeface="+mj-lt"/>
                <a:ea typeface="+mj-ea"/>
                <a:cs typeface="+mj-cs"/>
              </a:rPr>
              <a:t>(subjectivity)</a:t>
            </a:r>
          </a:p>
          <a:p>
            <a:pPr lvl="1">
              <a:buFont typeface="Wingdings" pitchFamily="2" charset="2"/>
              <a:buChar char="§"/>
            </a:pPr>
            <a:r>
              <a:rPr lang="en-US" altLang="zh-CN" sz="4000" dirty="0">
                <a:latin typeface="+mj-lt"/>
                <a:ea typeface="+mj-ea"/>
                <a:cs typeface="+mj-cs"/>
              </a:rPr>
              <a:t>feature</a:t>
            </a:r>
            <a:r>
              <a:rPr lang="zh-CN" altLang="en-US" sz="4000" dirty="0">
                <a:latin typeface="+mj-lt"/>
                <a:ea typeface="+mj-ea"/>
                <a:cs typeface="+mj-cs"/>
              </a:rPr>
              <a:t> </a:t>
            </a:r>
            <a:r>
              <a:rPr lang="en-US" altLang="zh-CN" sz="4000" dirty="0">
                <a:latin typeface="+mj-lt"/>
                <a:ea typeface="+mj-ea"/>
                <a:cs typeface="+mj-cs"/>
              </a:rPr>
              <a:t>selection</a:t>
            </a:r>
            <a:r>
              <a:rPr lang="zh-CN" altLang="en-US" sz="4000" dirty="0">
                <a:latin typeface="+mj-lt"/>
                <a:ea typeface="+mj-ea"/>
                <a:cs typeface="+mj-cs"/>
              </a:rPr>
              <a:t> </a:t>
            </a:r>
            <a:r>
              <a:rPr lang="en-US" altLang="zh-CN" sz="4000" dirty="0">
                <a:latin typeface="+mj-lt"/>
                <a:ea typeface="+mj-ea"/>
                <a:cs typeface="+mj-cs"/>
              </a:rPr>
              <a:t>is</a:t>
            </a:r>
            <a:r>
              <a:rPr lang="zh-CN" altLang="en-US" sz="4000" dirty="0">
                <a:latin typeface="+mj-lt"/>
                <a:ea typeface="+mj-ea"/>
                <a:cs typeface="+mj-cs"/>
              </a:rPr>
              <a:t> </a:t>
            </a:r>
            <a:r>
              <a:rPr lang="en-US" altLang="zh-CN" sz="4000" dirty="0">
                <a:latin typeface="+mj-lt"/>
                <a:ea typeface="+mj-ea"/>
                <a:cs typeface="+mj-cs"/>
              </a:rPr>
              <a:t>crucial</a:t>
            </a:r>
          </a:p>
          <a:p>
            <a:pPr lvl="1">
              <a:buFont typeface="Wingdings" pitchFamily="2" charset="2"/>
              <a:buChar char="§"/>
            </a:pPr>
            <a:r>
              <a:rPr lang="en-US" altLang="zh-CN" sz="4000" dirty="0">
                <a:latin typeface="+mj-lt"/>
                <a:ea typeface="+mj-ea"/>
                <a:cs typeface="+mj-cs"/>
              </a:rPr>
              <a:t>Some</a:t>
            </a:r>
            <a:r>
              <a:rPr lang="zh-CN" altLang="en-US" sz="4000" dirty="0">
                <a:latin typeface="+mj-lt"/>
                <a:ea typeface="+mj-ea"/>
                <a:cs typeface="+mj-cs"/>
              </a:rPr>
              <a:t> </a:t>
            </a:r>
            <a:r>
              <a:rPr lang="en-US" altLang="zh-CN" sz="4000" dirty="0">
                <a:latin typeface="+mj-lt"/>
                <a:ea typeface="+mj-ea"/>
                <a:cs typeface="+mj-cs"/>
              </a:rPr>
              <a:t>confounding</a:t>
            </a:r>
            <a:r>
              <a:rPr lang="zh-CN" altLang="en-US" sz="4000" dirty="0">
                <a:latin typeface="+mj-lt"/>
                <a:ea typeface="+mj-ea"/>
                <a:cs typeface="+mj-cs"/>
              </a:rPr>
              <a:t> </a:t>
            </a:r>
            <a:r>
              <a:rPr lang="en-US" altLang="zh-CN" sz="4000" dirty="0">
                <a:latin typeface="+mj-lt"/>
                <a:ea typeface="+mj-ea"/>
                <a:cs typeface="+mj-cs"/>
              </a:rPr>
              <a:t>genes</a:t>
            </a:r>
            <a:r>
              <a:rPr lang="zh-CN" altLang="en-US" sz="4000" dirty="0">
                <a:latin typeface="+mj-lt"/>
                <a:ea typeface="+mj-ea"/>
                <a:cs typeface="+mj-cs"/>
              </a:rPr>
              <a:t> </a:t>
            </a:r>
            <a:r>
              <a:rPr lang="en-US" altLang="zh-CN" sz="4000" dirty="0">
                <a:latin typeface="+mj-lt"/>
                <a:ea typeface="+mj-ea"/>
                <a:cs typeface="+mj-cs"/>
              </a:rPr>
              <a:t>(cell</a:t>
            </a:r>
            <a:r>
              <a:rPr lang="zh-CN" altLang="en-US" sz="4000" dirty="0">
                <a:latin typeface="+mj-lt"/>
                <a:ea typeface="+mj-ea"/>
                <a:cs typeface="+mj-cs"/>
              </a:rPr>
              <a:t> </a:t>
            </a:r>
            <a:r>
              <a:rPr lang="en-US" altLang="zh-CN" sz="4000" dirty="0">
                <a:latin typeface="+mj-lt"/>
                <a:ea typeface="+mj-ea"/>
                <a:cs typeface="+mj-cs"/>
              </a:rPr>
              <a:t>cycle,</a:t>
            </a:r>
            <a:r>
              <a:rPr lang="zh-CN" altLang="en-US" sz="4000" dirty="0">
                <a:latin typeface="+mj-lt"/>
                <a:ea typeface="+mj-ea"/>
                <a:cs typeface="+mj-cs"/>
              </a:rPr>
              <a:t> </a:t>
            </a:r>
            <a:r>
              <a:rPr lang="en-US" altLang="zh-CN" sz="4000" dirty="0">
                <a:latin typeface="+mj-lt"/>
                <a:ea typeface="+mj-ea"/>
                <a:cs typeface="+mj-cs"/>
              </a:rPr>
              <a:t>apoptosis)</a:t>
            </a:r>
            <a:r>
              <a:rPr lang="zh-CN" altLang="en-US" sz="4000" dirty="0">
                <a:latin typeface="+mj-lt"/>
                <a:ea typeface="+mj-ea"/>
                <a:cs typeface="+mj-cs"/>
              </a:rPr>
              <a:t> </a:t>
            </a:r>
            <a:r>
              <a:rPr lang="en-HK" altLang="zh-CN" sz="4000" dirty="0">
                <a:latin typeface="+mj-lt"/>
                <a:ea typeface="+mj-ea"/>
                <a:cs typeface="+mj-cs"/>
              </a:rPr>
              <a:t>may largely affect the clustering</a:t>
            </a:r>
            <a:endParaRPr lang="en-US" altLang="zh-CN" sz="4000" dirty="0">
              <a:latin typeface="+mj-lt"/>
              <a:ea typeface="+mj-ea"/>
              <a:cs typeface="+mj-cs"/>
            </a:endParaRPr>
          </a:p>
          <a:p>
            <a:pPr lvl="1">
              <a:buFont typeface="Wingdings" pitchFamily="2" charset="2"/>
              <a:buChar char="§"/>
            </a:pPr>
            <a:r>
              <a:rPr lang="en-US" altLang="zh-CN" sz="4000" dirty="0">
                <a:latin typeface="+mj-lt"/>
                <a:ea typeface="+mj-ea"/>
                <a:cs typeface="+mj-cs"/>
              </a:rPr>
              <a:t>Risk</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overfitting,</a:t>
            </a:r>
            <a:r>
              <a:rPr lang="zh-CN" altLang="en-US" sz="4000" dirty="0">
                <a:latin typeface="+mj-lt"/>
                <a:ea typeface="+mj-ea"/>
                <a:cs typeface="+mj-cs"/>
              </a:rPr>
              <a:t> </a:t>
            </a:r>
            <a:r>
              <a:rPr lang="en-US" altLang="zh-CN" sz="4000" dirty="0">
                <a:latin typeface="+mj-lt"/>
                <a:ea typeface="+mj-ea"/>
                <a:cs typeface="+mj-cs"/>
              </a:rPr>
              <a:t>because</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p &gt;&gt; n (p denotes feature count, n denotes sample size)</a:t>
            </a:r>
          </a:p>
          <a:p>
            <a:pPr lvl="1">
              <a:buFont typeface="Wingdings" pitchFamily="2" charset="2"/>
              <a:buChar char="§"/>
            </a:pPr>
            <a:r>
              <a:rPr lang="en-US" sz="4000" dirty="0">
                <a:latin typeface="+mj-lt"/>
                <a:ea typeface="+mj-ea"/>
                <a:cs typeface="+mj-cs"/>
              </a:rPr>
              <a:t>Computationally expensive</a:t>
            </a:r>
            <a:r>
              <a:rPr lang="en-US" altLang="zh-CN" sz="4000" dirty="0">
                <a:latin typeface="+mj-lt"/>
                <a:ea typeface="+mj-ea"/>
                <a:cs typeface="+mj-cs"/>
              </a:rPr>
              <a:t>,</a:t>
            </a:r>
            <a:r>
              <a:rPr lang="zh-CN" altLang="en-US" sz="4000" dirty="0">
                <a:latin typeface="+mj-lt"/>
                <a:ea typeface="+mj-ea"/>
                <a:cs typeface="+mj-cs"/>
              </a:rPr>
              <a:t> </a:t>
            </a:r>
            <a:r>
              <a:rPr lang="en-US" altLang="zh-CN" sz="4000" dirty="0">
                <a:latin typeface="+mj-lt"/>
                <a:ea typeface="+mj-ea"/>
                <a:cs typeface="+mj-cs"/>
              </a:rPr>
              <a:t>especially</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large</a:t>
            </a:r>
            <a:r>
              <a:rPr lang="zh-CN" altLang="en-US" sz="4000" dirty="0">
                <a:latin typeface="+mj-lt"/>
                <a:ea typeface="+mj-ea"/>
                <a:cs typeface="+mj-cs"/>
              </a:rPr>
              <a:t> </a:t>
            </a:r>
            <a:r>
              <a:rPr lang="en-US" altLang="zh-CN" sz="4000" dirty="0">
                <a:latin typeface="+mj-lt"/>
                <a:ea typeface="+mj-ea"/>
                <a:cs typeface="+mj-cs"/>
              </a:rPr>
              <a:t>dataset</a:t>
            </a:r>
            <a:r>
              <a:rPr lang="zh-CN" altLang="en-US" sz="4000" dirty="0">
                <a:latin typeface="+mj-lt"/>
                <a:ea typeface="+mj-ea"/>
                <a:cs typeface="+mj-cs"/>
              </a:rPr>
              <a:t> </a:t>
            </a:r>
            <a:r>
              <a:rPr lang="en-US" altLang="zh-CN" sz="4000" dirty="0">
                <a:latin typeface="+mj-lt"/>
                <a:ea typeface="+mj-ea"/>
                <a:cs typeface="+mj-cs"/>
              </a:rPr>
              <a:t>(&gt;1000</a:t>
            </a:r>
            <a:r>
              <a:rPr lang="zh-CN" altLang="en-US" sz="4000" dirty="0">
                <a:latin typeface="+mj-lt"/>
                <a:ea typeface="+mj-ea"/>
                <a:cs typeface="+mj-cs"/>
              </a:rPr>
              <a:t> </a:t>
            </a:r>
            <a:r>
              <a:rPr lang="en-US" altLang="zh-CN" sz="4000" dirty="0">
                <a:latin typeface="+mj-lt"/>
                <a:ea typeface="+mj-ea"/>
                <a:cs typeface="+mj-cs"/>
              </a:rPr>
              <a:t>cells)</a:t>
            </a:r>
            <a:endParaRPr lang="en-US" sz="40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2047790" y="6041326"/>
            <a:ext cx="8257132" cy="369332"/>
          </a:xfrm>
          <a:prstGeom prst="rect">
            <a:avLst/>
          </a:prstGeom>
          <a:noFill/>
        </p:spPr>
        <p:txBody>
          <a:bodyPr wrap="none" rtlCol="0">
            <a:spAutoFit/>
          </a:bodyPr>
          <a:lstStyle/>
          <a:p>
            <a:r>
              <a:rPr lang="en-US" altLang="zh-CN" u="sng" dirty="0"/>
              <a:t>Can</a:t>
            </a:r>
            <a:r>
              <a:rPr lang="zh-CN" altLang="en-US" u="sng" dirty="0"/>
              <a:t> </a:t>
            </a:r>
            <a:r>
              <a:rPr lang="en-US" altLang="zh-CN" u="sng" dirty="0"/>
              <a:t>we</a:t>
            </a:r>
            <a:r>
              <a:rPr lang="zh-CN" altLang="en-US" u="sng" dirty="0"/>
              <a:t> </a:t>
            </a:r>
            <a:r>
              <a:rPr lang="en-US" altLang="zh-CN" u="sng" dirty="0"/>
              <a:t>identify</a:t>
            </a:r>
            <a:r>
              <a:rPr lang="zh-CN" altLang="en-US" u="sng" dirty="0"/>
              <a:t> </a:t>
            </a:r>
            <a:r>
              <a:rPr lang="en-US" altLang="zh-CN" u="sng" dirty="0"/>
              <a:t>all</a:t>
            </a:r>
            <a:r>
              <a:rPr lang="zh-CN" altLang="en-US" u="sng" dirty="0"/>
              <a:t> </a:t>
            </a:r>
            <a:r>
              <a:rPr lang="en-US" altLang="zh-CN" u="sng" dirty="0"/>
              <a:t>the</a:t>
            </a:r>
            <a:r>
              <a:rPr lang="zh-CN" altLang="en-US" u="sng" dirty="0"/>
              <a:t> </a:t>
            </a:r>
            <a:r>
              <a:rPr lang="en-US" altLang="zh-CN" u="sng" dirty="0"/>
              <a:t>marker</a:t>
            </a:r>
            <a:r>
              <a:rPr lang="zh-CN" altLang="en-US" u="sng" dirty="0"/>
              <a:t> </a:t>
            </a:r>
            <a:r>
              <a:rPr lang="en-US" altLang="zh-CN" u="sng" dirty="0"/>
              <a:t>modules</a:t>
            </a:r>
            <a:r>
              <a:rPr lang="zh-CN" altLang="en-US" u="sng" dirty="0"/>
              <a:t> </a:t>
            </a:r>
            <a:r>
              <a:rPr lang="en-US" altLang="zh-CN" u="sng" dirty="0"/>
              <a:t>first</a:t>
            </a:r>
            <a:r>
              <a:rPr lang="zh-CN" altLang="en-US" u="sng" dirty="0"/>
              <a:t> </a:t>
            </a:r>
            <a:r>
              <a:rPr lang="en-US" altLang="zh-CN" u="sng" dirty="0"/>
              <a:t>and</a:t>
            </a:r>
            <a:r>
              <a:rPr lang="zh-CN" altLang="en-US" u="sng" dirty="0"/>
              <a:t> </a:t>
            </a:r>
            <a:r>
              <a:rPr lang="en-US" altLang="zh-CN" u="sng" dirty="0"/>
              <a:t>then</a:t>
            </a:r>
            <a:r>
              <a:rPr lang="zh-CN" altLang="en-US" u="sng" dirty="0"/>
              <a:t> </a:t>
            </a:r>
            <a:r>
              <a:rPr lang="en-US" altLang="zh-CN" u="sng" dirty="0"/>
              <a:t>using</a:t>
            </a:r>
            <a:r>
              <a:rPr lang="zh-CN" altLang="en-US" u="sng" dirty="0"/>
              <a:t> </a:t>
            </a:r>
            <a:r>
              <a:rPr lang="en-US" altLang="zh-CN" u="sng" dirty="0"/>
              <a:t>them</a:t>
            </a:r>
            <a:r>
              <a:rPr lang="zh-CN" altLang="en-US" u="sng" dirty="0"/>
              <a:t> </a:t>
            </a:r>
            <a:r>
              <a:rPr lang="en-US" altLang="zh-CN" u="sng" dirty="0"/>
              <a:t>to</a:t>
            </a:r>
            <a:r>
              <a:rPr lang="zh-CN" altLang="en-US" u="sng" dirty="0"/>
              <a:t> </a:t>
            </a:r>
            <a:r>
              <a:rPr lang="en-US" altLang="zh-CN" u="sng" dirty="0"/>
              <a:t>do</a:t>
            </a:r>
            <a:r>
              <a:rPr lang="zh-CN" altLang="en-US" u="sng" dirty="0"/>
              <a:t> </a:t>
            </a:r>
            <a:r>
              <a:rPr lang="en-US" altLang="zh-CN" u="sng" dirty="0"/>
              <a:t>the</a:t>
            </a:r>
            <a:r>
              <a:rPr lang="zh-CN" altLang="en-US" u="sng" dirty="0"/>
              <a:t> </a:t>
            </a:r>
            <a:r>
              <a:rPr lang="en-US" altLang="zh-CN" u="sng"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6983743" y="4883188"/>
            <a:ext cx="4212888"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522552" y="196770"/>
            <a:ext cx="4680990" cy="1325563"/>
          </a:xfrm>
        </p:spPr>
        <p:txBody>
          <a:bodyPr/>
          <a:lstStyle/>
          <a:p>
            <a:pPr algn="ctr"/>
            <a:r>
              <a:rPr lang="en-US" altLang="zh-CN" dirty="0"/>
              <a:t>Algorithm</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850555" y="1779255"/>
            <a:ext cx="5758104" cy="5015642"/>
          </a:xfrm>
        </p:spPr>
        <p:txBody>
          <a:bodyPr>
            <a:normAutofit fontScale="92500" lnSpcReduction="20000"/>
          </a:bodyPr>
          <a:lstStyle/>
          <a:p>
            <a:r>
              <a:rPr lang="en-US" altLang="zh-CN" dirty="0"/>
              <a:t>A</a:t>
            </a:r>
            <a:r>
              <a:rPr lang="zh-CN" altLang="en-US" dirty="0"/>
              <a:t> </a:t>
            </a:r>
            <a:r>
              <a:rPr lang="en-US" altLang="zh-CN" dirty="0"/>
              <a:t>robust</a:t>
            </a:r>
            <a:r>
              <a:rPr lang="zh-CN" altLang="en-US" dirty="0"/>
              <a:t> </a:t>
            </a:r>
            <a:r>
              <a:rPr lang="en-US" altLang="zh-CN" dirty="0"/>
              <a:t>subtype</a:t>
            </a:r>
            <a:r>
              <a:rPr lang="zh-CN" altLang="en-US" dirty="0"/>
              <a:t> </a:t>
            </a:r>
            <a:r>
              <a:rPr lang="en-US" altLang="zh-CN" dirty="0"/>
              <a:t>of</a:t>
            </a:r>
            <a:r>
              <a:rPr lang="zh-CN" altLang="en-US" dirty="0"/>
              <a:t> </a:t>
            </a:r>
            <a:r>
              <a:rPr lang="en-US" altLang="zh-CN" dirty="0"/>
              <a:t>cells</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b="1" dirty="0"/>
              <a:t>local</a:t>
            </a:r>
            <a:r>
              <a:rPr lang="zh-CN" altLang="en-US" b="1" dirty="0"/>
              <a:t> </a:t>
            </a:r>
            <a:r>
              <a:rPr lang="en-US" altLang="zh-CN" b="1" dirty="0"/>
              <a:t>centers</a:t>
            </a:r>
            <a:r>
              <a:rPr lang="zh-CN" altLang="en-US" b="1"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distance</a:t>
            </a:r>
            <a:r>
              <a:rPr lang="zh-CN" altLang="en-US" dirty="0"/>
              <a:t> </a:t>
            </a:r>
            <a:r>
              <a:rPr lang="en-US" altLang="zh-CN" dirty="0"/>
              <a:t>network.</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t>local</a:t>
            </a:r>
            <a:r>
              <a:rPr lang="zh-CN" altLang="en-US" dirty="0"/>
              <a:t> </a:t>
            </a:r>
            <a:r>
              <a:rPr lang="en-US" altLang="zh-CN" dirty="0"/>
              <a:t>center</a:t>
            </a:r>
            <a:r>
              <a:rPr lang="zh-CN" altLang="en-US" dirty="0"/>
              <a:t> </a:t>
            </a:r>
            <a:r>
              <a:rPr lang="en-US" altLang="zh-CN" dirty="0"/>
              <a:t>identification.</a:t>
            </a:r>
          </a:p>
          <a:p>
            <a:r>
              <a:rPr lang="en-US" altLang="zh-CN" b="1" dirty="0"/>
              <a:t>“Slicing and scanning”</a:t>
            </a:r>
            <a:r>
              <a:rPr lang="zh-CN" altLang="en-US" b="1"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b="1" dirty="0"/>
              <a:t>KNN</a:t>
            </a:r>
            <a:r>
              <a:rPr lang="zh-CN" altLang="en-US" dirty="0"/>
              <a:t> </a:t>
            </a:r>
            <a:r>
              <a:rPr lang="en-US" altLang="zh-CN" dirty="0"/>
              <a:t>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2092111" cy="1363065"/>
              </a:xfrm>
              <a:prstGeom prst="rect">
                <a:avLst/>
              </a:prstGeom>
              <a:solidFill>
                <a:schemeClr val="bg1">
                  <a:lumMod val="85000"/>
                </a:schemeClr>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gene</a:t>
                </a:r>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xmlns="">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2092111" cy="1363065"/>
              </a:xfrm>
              <a:prstGeom prst="rect">
                <a:avLst/>
              </a:prstGeom>
              <a:blipFill>
                <a:blip r:embed="rId4"/>
                <a:stretch>
                  <a:fillRect l="-1807" b="-18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b="1" dirty="0"/>
              <a:t>Classical</a:t>
            </a:r>
            <a:r>
              <a:rPr lang="zh-CN" altLang="en-US" b="1" dirty="0"/>
              <a:t> </a:t>
            </a:r>
            <a:r>
              <a:rPr lang="en-US" altLang="zh-CN" b="1" dirty="0"/>
              <a:t>version</a:t>
            </a:r>
            <a:r>
              <a:rPr lang="en-US" altLang="zh-CN" dirty="0"/>
              <a:t>:</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b="1" dirty="0"/>
              <a:t>Single</a:t>
            </a:r>
            <a:r>
              <a:rPr lang="zh-CN" altLang="en-US" b="1" dirty="0"/>
              <a:t> </a:t>
            </a:r>
            <a:r>
              <a:rPr lang="en-US" altLang="zh-CN" b="1" dirty="0"/>
              <a:t>cell</a:t>
            </a:r>
            <a:r>
              <a:rPr lang="zh-CN" altLang="en-US" b="1" dirty="0"/>
              <a:t> </a:t>
            </a:r>
            <a:r>
              <a:rPr lang="en-US" altLang="zh-CN" b="1" dirty="0"/>
              <a:t>version</a:t>
            </a:r>
            <a:r>
              <a:rPr lang="en-US" altLang="zh-CN" dirty="0"/>
              <a:t>:</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solidFill>
                  <a:srgbClr val="FF0000"/>
                </a:solidFill>
              </a:rPr>
              <a:t>any</a:t>
            </a:r>
            <a:r>
              <a:rPr lang="zh-CN" altLang="en-US" dirty="0">
                <a:solidFill>
                  <a:srgbClr val="FF0000"/>
                </a:solidFill>
              </a:rPr>
              <a:t> </a:t>
            </a:r>
            <a:r>
              <a:rPr lang="en-US" altLang="zh-CN" dirty="0">
                <a:solidFill>
                  <a:srgbClr val="FF0000"/>
                </a:solidFill>
              </a:rPr>
              <a:t>subgroups</a:t>
            </a:r>
            <a:r>
              <a:rPr lang="zh-CN" altLang="en-US" dirty="0">
                <a:solidFill>
                  <a:srgbClr val="FF0000"/>
                </a:solidFill>
              </a:rPr>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p>
          <a:p>
            <a:r>
              <a:rPr lang="en-US" altLang="zh-CN" b="1" dirty="0"/>
              <a:t>Purpose</a:t>
            </a:r>
            <a:r>
              <a:rPr lang="en-US" altLang="zh-CN" dirty="0"/>
              <a:t>:</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TotalTime>
  <Words>2659</Words>
  <Application>Microsoft Macintosh PowerPoint</Application>
  <PresentationFormat>Widescreen</PresentationFormat>
  <Paragraphs>942</Paragraphs>
  <Slides>27</Slides>
  <Notes>18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等线 Light</vt:lpstr>
      <vt:lpstr>Arial</vt:lpstr>
      <vt:lpstr>Calibri</vt:lpstr>
      <vt:lpstr>Calibri Light</vt:lpstr>
      <vt:lpstr>Cambria Math</vt:lpstr>
      <vt:lpstr>Wingdings</vt:lpstr>
      <vt:lpstr>Office Theme</vt:lpstr>
      <vt:lpstr>Marker module Identification and subgroup inference of single-cell RNA-seq data by nearest neighbor searching</vt:lpstr>
      <vt:lpstr>Clustering and the role of marker</vt:lpstr>
      <vt:lpstr>PowerPoint Presentation</vt:lpstr>
      <vt:lpstr>Current clustering method and their limitations</vt:lpstr>
      <vt:lpstr>PowerPoint Presentation</vt:lpstr>
      <vt:lpstr>PowerPoint Presentation</vt:lpstr>
      <vt:lpstr>Algorithm overview</vt:lpstr>
      <vt:lpstr>MSIC overview</vt:lpstr>
      <vt:lpstr>PowerPoint Presentation</vt:lpstr>
      <vt:lpstr>PowerPoint Presentation</vt:lpstr>
      <vt:lpstr>Outlier detection algorithm</vt:lpstr>
      <vt:lpstr>Performance (2 dimensions) </vt:lpstr>
      <vt:lpstr>Definition </vt:lpstr>
      <vt:lpstr>PowerPoint Presentation</vt:lpstr>
      <vt:lpstr>“Slicing and scanning”</vt:lpstr>
      <vt:lpstr>Nearest neighbors searching (core markers)</vt:lpstr>
      <vt:lpstr>Full marker module identification (KNN)</vt:lpstr>
      <vt:lpstr>Performance on simulated dataset</vt:lpstr>
      <vt:lpstr>Performance on real dataset</vt:lpstr>
      <vt:lpstr>Smart-seq dataset (our HSCR cells)</vt:lpstr>
      <vt:lpstr>Co-expression network analysis</vt:lpstr>
      <vt:lpstr>Execution time comparison</vt:lpstr>
      <vt:lpstr>Advantages of this method </vt:lpstr>
      <vt:lpstr>Discussion</vt:lpstr>
      <vt:lpstr>Any suggestion will be appreciated!</vt:lpstr>
      <vt:lpstr>To do</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423</cp:revision>
  <dcterms:created xsi:type="dcterms:W3CDTF">2018-07-07T10:53:29Z</dcterms:created>
  <dcterms:modified xsi:type="dcterms:W3CDTF">2018-07-16T13:27:35Z</dcterms:modified>
</cp:coreProperties>
</file>